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8"/>
  </p:notesMasterIdLst>
  <p:handoutMasterIdLst>
    <p:handoutMasterId r:id="rId19"/>
  </p:handoutMasterIdLst>
  <p:sldIdLst>
    <p:sldId id="523" r:id="rId2"/>
    <p:sldId id="573" r:id="rId3"/>
    <p:sldId id="558" r:id="rId4"/>
    <p:sldId id="536" r:id="rId5"/>
    <p:sldId id="381" r:id="rId6"/>
    <p:sldId id="286" r:id="rId7"/>
    <p:sldId id="398" r:id="rId8"/>
    <p:sldId id="571" r:id="rId9"/>
    <p:sldId id="386" r:id="rId10"/>
    <p:sldId id="422" r:id="rId11"/>
    <p:sldId id="548" r:id="rId12"/>
    <p:sldId id="556" r:id="rId13"/>
    <p:sldId id="270" r:id="rId14"/>
    <p:sldId id="493" r:id="rId15"/>
    <p:sldId id="502" r:id="rId16"/>
    <p:sldId id="41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523"/>
            <p14:sldId id="573"/>
            <p14:sldId id="558"/>
            <p14:sldId id="536"/>
            <p14:sldId id="381"/>
            <p14:sldId id="286"/>
            <p14:sldId id="398"/>
            <p14:sldId id="571"/>
            <p14:sldId id="386"/>
            <p14:sldId id="422"/>
            <p14:sldId id="548"/>
            <p14:sldId id="556"/>
            <p14:sldId id="270"/>
            <p14:sldId id="493"/>
            <p14:sldId id="502"/>
            <p14:sldId id="411"/>
          </p14:sldIdLst>
        </p14:section>
        <p14:section name="SLIDE STARTERS" id="{ACC24B29-0CC7-491A-A98A-CF7CBDBE501E}">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tte Dunstan" initials="AD" lastIdx="1" clrIdx="0">
    <p:extLst>
      <p:ext uri="{19B8F6BF-5375-455C-9EA6-DF929625EA0E}">
        <p15:presenceInfo xmlns:p15="http://schemas.microsoft.com/office/powerpoint/2012/main" userId="S-1-5-21-759372929-1895313640-1786346777-138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11161C"/>
    <a:srgbClr val="B7472A"/>
    <a:srgbClr val="000000"/>
    <a:srgbClr val="75D1FF"/>
    <a:srgbClr val="E6E6E6"/>
    <a:srgbClr val="DC5924"/>
    <a:srgbClr val="FFFFFF"/>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4972" autoAdjust="0"/>
  </p:normalViewPr>
  <p:slideViewPr>
    <p:cSldViewPr snapToGrid="0">
      <p:cViewPr>
        <p:scale>
          <a:sx n="39" d="100"/>
          <a:sy n="39" d="100"/>
        </p:scale>
        <p:origin x="984" y="60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11944"/>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bin"/><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bin"/><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BE5BC-8DBF-4BC2-A0DF-918FC01A4656}" type="doc">
      <dgm:prSet loTypeId="urn:microsoft.com/office/officeart/2005/8/layout/pList2" loCatId="list" qsTypeId="urn:microsoft.com/office/officeart/2005/8/quickstyle/simple1" qsCatId="simple" csTypeId="urn:microsoft.com/office/officeart/2005/8/colors/accent0_2" csCatId="mainScheme" phldr="1"/>
      <dgm:spPr/>
      <dgm:t>
        <a:bodyPr/>
        <a:lstStyle/>
        <a:p>
          <a:endParaRPr lang="en-US"/>
        </a:p>
      </dgm:t>
    </dgm:pt>
    <dgm:pt modelId="{0DBAA1FC-F5B4-4328-8816-12561CB1E730}">
      <dgm:prSet/>
      <dgm:spPr/>
      <dgm:t>
        <a:bodyPr/>
        <a:lstStyle/>
        <a:p>
          <a:r>
            <a:rPr lang="en-US" dirty="0">
              <a:solidFill>
                <a:schemeClr val="tx1"/>
              </a:solidFill>
            </a:rPr>
            <a:t>Children in the United States are more likely to be exposed to violence and crime than adults.  Each year, in America, millions of children are exposed to violence in their homes, schools, and communities as both victims and witnesses. </a:t>
          </a:r>
          <a:endParaRPr lang="en-US" dirty="0"/>
        </a:p>
      </dgm:t>
    </dgm:pt>
    <dgm:pt modelId="{7E3F6E93-6065-4176-81E8-63AC20A8466A}" type="parTrans" cxnId="{B01DF03F-C2C7-432F-A323-DBC347A2D6E3}">
      <dgm:prSet/>
      <dgm:spPr/>
      <dgm:t>
        <a:bodyPr/>
        <a:lstStyle/>
        <a:p>
          <a:endParaRPr lang="en-US"/>
        </a:p>
      </dgm:t>
    </dgm:pt>
    <dgm:pt modelId="{E273347C-B9F8-495F-9D4B-B56418C4CBDE}" type="sibTrans" cxnId="{B01DF03F-C2C7-432F-A323-DBC347A2D6E3}">
      <dgm:prSet/>
      <dgm:spPr/>
      <dgm:t>
        <a:bodyPr/>
        <a:lstStyle/>
        <a:p>
          <a:endParaRPr lang="en-US"/>
        </a:p>
      </dgm:t>
    </dgm:pt>
    <dgm:pt modelId="{CD754605-0F03-4E5C-8A6D-05D5C9ED7266}">
      <dgm:prSet custT="1"/>
      <dgm:spPr/>
      <dgm:t>
        <a:bodyPr/>
        <a:lstStyle/>
        <a:p>
          <a:r>
            <a:rPr lang="en-US" sz="1200" dirty="0"/>
            <a:t>Youth violence is a global public health problem. It includes a range of acts from bullying and physical fighting, to more severe sexual and physical assault to homicide. </a:t>
          </a:r>
        </a:p>
        <a:p>
          <a:r>
            <a:rPr lang="en-US" sz="1200" i="0" dirty="0"/>
            <a:t>Youth violence has a serious, often lifelong, impact on a person's physical, psychological, and social functioning. </a:t>
          </a:r>
          <a:endParaRPr lang="en-US" sz="1200" dirty="0"/>
        </a:p>
      </dgm:t>
    </dgm:pt>
    <dgm:pt modelId="{7D200224-DCA8-477C-B8BA-22B9B6CD2F0F}" type="parTrans" cxnId="{5D4CA7D7-16D7-4AE9-9C41-4A995A345167}">
      <dgm:prSet/>
      <dgm:spPr/>
      <dgm:t>
        <a:bodyPr/>
        <a:lstStyle/>
        <a:p>
          <a:endParaRPr lang="en-US"/>
        </a:p>
      </dgm:t>
    </dgm:pt>
    <dgm:pt modelId="{36EB9862-4DBF-4C74-A1D8-C8FA1E5ED8DF}" type="sibTrans" cxnId="{5D4CA7D7-16D7-4AE9-9C41-4A995A345167}">
      <dgm:prSet/>
      <dgm:spPr/>
      <dgm:t>
        <a:bodyPr/>
        <a:lstStyle/>
        <a:p>
          <a:endParaRPr lang="en-US"/>
        </a:p>
      </dgm:t>
    </dgm:pt>
    <dgm:pt modelId="{09AC95FA-DCB7-48AF-8E10-F8FA9E9C6EF9}">
      <dgm:prSet custT="1"/>
      <dgm:spPr/>
      <dgm:t>
        <a:bodyPr/>
        <a:lstStyle/>
        <a:p>
          <a:r>
            <a:rPr lang="en-US" sz="1400" i="0" dirty="0"/>
            <a:t>Worldwide some 200, 000 homicides occur among youth 10–29 years of age each year, which is 42% of the total number of homicides globally each year. </a:t>
          </a:r>
          <a:endParaRPr lang="en-US" sz="1400" dirty="0"/>
        </a:p>
      </dgm:t>
    </dgm:pt>
    <dgm:pt modelId="{C06CE296-0159-4AE1-B3AD-7023E0FCF421}" type="parTrans" cxnId="{6C9E6384-22B1-4CCB-9025-9AD26E72980D}">
      <dgm:prSet/>
      <dgm:spPr/>
      <dgm:t>
        <a:bodyPr/>
        <a:lstStyle/>
        <a:p>
          <a:endParaRPr lang="en-US"/>
        </a:p>
      </dgm:t>
    </dgm:pt>
    <dgm:pt modelId="{F2A1FE81-DD17-4B22-BDB3-B00725ABF2F3}" type="sibTrans" cxnId="{6C9E6384-22B1-4CCB-9025-9AD26E72980D}">
      <dgm:prSet/>
      <dgm:spPr/>
      <dgm:t>
        <a:bodyPr/>
        <a:lstStyle/>
        <a:p>
          <a:endParaRPr lang="en-US"/>
        </a:p>
      </dgm:t>
    </dgm:pt>
    <dgm:pt modelId="{F6AD9FDA-E6B7-4C74-8290-2CC9F22D0BE0}">
      <dgm:prSet custT="1"/>
      <dgm:spPr/>
      <dgm:t>
        <a:bodyPr/>
        <a:lstStyle/>
        <a:p>
          <a:r>
            <a:rPr lang="en-US" sz="1300" dirty="0"/>
            <a:t>America is home to 5% of the population but has 25% of the world’s prisoners. </a:t>
          </a:r>
        </a:p>
        <a:p>
          <a:r>
            <a:rPr lang="en-US" sz="1300" dirty="0"/>
            <a:t>1 out of 4 human beings in the world are behind bars. </a:t>
          </a:r>
        </a:p>
        <a:p>
          <a:r>
            <a:rPr lang="en-US" sz="1300" dirty="0"/>
            <a:t>The U.S. has the highest incarceration rate in the world.</a:t>
          </a:r>
        </a:p>
      </dgm:t>
    </dgm:pt>
    <dgm:pt modelId="{63CA3470-3B97-48E6-9C2B-BD33D6EE7FB1}" type="parTrans" cxnId="{B87E8B88-736C-490E-B7C9-6737F3551451}">
      <dgm:prSet/>
      <dgm:spPr/>
      <dgm:t>
        <a:bodyPr/>
        <a:lstStyle/>
        <a:p>
          <a:endParaRPr lang="en-US"/>
        </a:p>
      </dgm:t>
    </dgm:pt>
    <dgm:pt modelId="{C3FC551D-1AEA-4E97-8DC6-FDD4220C60B1}" type="sibTrans" cxnId="{B87E8B88-736C-490E-B7C9-6737F3551451}">
      <dgm:prSet/>
      <dgm:spPr/>
      <dgm:t>
        <a:bodyPr/>
        <a:lstStyle/>
        <a:p>
          <a:endParaRPr lang="en-US"/>
        </a:p>
      </dgm:t>
    </dgm:pt>
    <dgm:pt modelId="{6997AFA2-5888-4CAA-9764-68245710AAD0}">
      <dgm:prSet/>
      <dgm:spPr/>
      <dgm:t>
        <a:bodyPr/>
        <a:lstStyle/>
        <a:p>
          <a:r>
            <a:rPr lang="en-US" b="0" i="0" dirty="0">
              <a:solidFill>
                <a:srgbClr val="404041"/>
              </a:solidFill>
              <a:effectLst/>
              <a:latin typeface="AvenirLTStd-Black"/>
            </a:rPr>
            <a:t>In 2020 NCMEC assisted law enforcement and families with more than 29,800 cases of missing children.</a:t>
          </a:r>
        </a:p>
        <a:p>
          <a:r>
            <a:rPr lang="en-US" b="0" i="0" dirty="0">
              <a:solidFill>
                <a:srgbClr val="404041"/>
              </a:solidFill>
              <a:effectLst/>
              <a:latin typeface="AvenirLTStd-Black"/>
            </a:rPr>
            <a:t>Case type: 91 % endangered runaways. 5 % family abductions. 3 % critically missing young adults, ages 18 to 20. Less than 1 % of nonfamily abductions. 1 % lost, injured, or otherwise missing children. </a:t>
          </a:r>
          <a:endParaRPr lang="en-US" dirty="0"/>
        </a:p>
      </dgm:t>
    </dgm:pt>
    <dgm:pt modelId="{29E9982B-903E-473C-B8A3-29999B1AFA3E}" type="sibTrans" cxnId="{5887F0A8-705B-4C97-B4D7-B565B7E88BB1}">
      <dgm:prSet/>
      <dgm:spPr/>
      <dgm:t>
        <a:bodyPr/>
        <a:lstStyle/>
        <a:p>
          <a:endParaRPr lang="en-US"/>
        </a:p>
      </dgm:t>
    </dgm:pt>
    <dgm:pt modelId="{07B0B8F5-88B8-4B34-9E47-BF9841E16A84}" type="parTrans" cxnId="{5887F0A8-705B-4C97-B4D7-B565B7E88BB1}">
      <dgm:prSet/>
      <dgm:spPr/>
      <dgm:t>
        <a:bodyPr/>
        <a:lstStyle/>
        <a:p>
          <a:endParaRPr lang="en-US"/>
        </a:p>
      </dgm:t>
    </dgm:pt>
    <dgm:pt modelId="{551340F4-F5C3-40F4-82F9-3549F1FCDE3D}">
      <dgm:prSet custT="1"/>
      <dgm:spPr/>
      <dgm:t>
        <a:bodyPr/>
        <a:lstStyle/>
        <a:p>
          <a:r>
            <a:rPr lang="en-US" sz="1000" i="0" dirty="0"/>
            <a:t>In one study,  3–24% of women report that their first sexual experience was forced.</a:t>
          </a:r>
          <a:r>
            <a:rPr lang="en-US" sz="1000" dirty="0"/>
            <a:t> </a:t>
          </a:r>
        </a:p>
      </dgm:t>
    </dgm:pt>
    <dgm:pt modelId="{E1A5EF35-58D7-4C7C-80B0-4D1D20EF4DC4}" type="sibTrans" cxnId="{0701FAE3-E259-442C-9698-557602D03BAA}">
      <dgm:prSet/>
      <dgm:spPr/>
      <dgm:t>
        <a:bodyPr/>
        <a:lstStyle/>
        <a:p>
          <a:endParaRPr lang="en-US"/>
        </a:p>
      </dgm:t>
    </dgm:pt>
    <dgm:pt modelId="{9941599B-BCB4-4832-9CD5-5C633E525590}" type="parTrans" cxnId="{0701FAE3-E259-442C-9698-557602D03BAA}">
      <dgm:prSet/>
      <dgm:spPr/>
      <dgm:t>
        <a:bodyPr/>
        <a:lstStyle/>
        <a:p>
          <a:endParaRPr lang="en-US"/>
        </a:p>
      </dgm:t>
    </dgm:pt>
    <dgm:pt modelId="{D93DED5D-3687-4452-B8D9-4872F01041BD}">
      <dgm:prSet custT="1"/>
      <dgm:spPr/>
      <dgm:t>
        <a:bodyPr/>
        <a:lstStyle/>
        <a:p>
          <a:r>
            <a:rPr lang="en-US" sz="900" dirty="0"/>
            <a:t>In 2019, the FBI, stated that there were 421,394 NCIC entries for missing children. In 2018, the total number of missing children entries was 424,066.</a:t>
          </a:r>
        </a:p>
        <a:p>
          <a:r>
            <a:rPr lang="en-US" sz="900" b="0" i="0" dirty="0">
              <a:solidFill>
                <a:srgbClr val="1A2A36"/>
              </a:solidFill>
              <a:effectLst/>
              <a:latin typeface="Open Sans"/>
            </a:rPr>
            <a:t>Running away from home 1X decreases the likelihood that a youth will graduate from high school by 10%.</a:t>
          </a:r>
          <a:r>
            <a:rPr lang="en-US" sz="900" b="1" i="0" dirty="0">
              <a:solidFill>
                <a:srgbClr val="1A2A36"/>
              </a:solidFill>
              <a:effectLst/>
              <a:latin typeface="Open Sans"/>
            </a:rPr>
            <a:t> </a:t>
          </a:r>
          <a:endParaRPr lang="en-US" sz="900" b="0" i="0" dirty="0">
            <a:solidFill>
              <a:srgbClr val="1A2A36"/>
            </a:solidFill>
            <a:effectLst/>
            <a:latin typeface="Open Sans"/>
          </a:endParaRPr>
        </a:p>
        <a:p>
          <a:r>
            <a:rPr lang="en-US" sz="900" b="0" i="0" dirty="0">
              <a:solidFill>
                <a:srgbClr val="1A2A36"/>
              </a:solidFill>
              <a:effectLst/>
              <a:latin typeface="Open Sans"/>
            </a:rPr>
            <a:t>Running away from home 2+ times decreases the likelihood of completing high school by 18%.</a:t>
          </a:r>
          <a:r>
            <a:rPr lang="en-US" sz="900" b="1" i="0" dirty="0">
              <a:solidFill>
                <a:srgbClr val="1A2A36"/>
              </a:solidFill>
              <a:effectLst/>
              <a:latin typeface="Open Sans"/>
            </a:rPr>
            <a:t> </a:t>
          </a:r>
          <a:endParaRPr lang="en-US" sz="900" i="1" dirty="0">
            <a:solidFill>
              <a:srgbClr val="1A2A36"/>
            </a:solidFill>
            <a:latin typeface="Open Sans"/>
          </a:endParaRPr>
        </a:p>
      </dgm:t>
    </dgm:pt>
    <dgm:pt modelId="{C6DC0FA3-0272-4050-BD8F-7AAE6EA8A9B2}" type="parTrans" cxnId="{B6FAB566-B381-43B7-A0A2-C4188A4191D6}">
      <dgm:prSet/>
      <dgm:spPr/>
      <dgm:t>
        <a:bodyPr/>
        <a:lstStyle/>
        <a:p>
          <a:endParaRPr lang="en-US"/>
        </a:p>
      </dgm:t>
    </dgm:pt>
    <dgm:pt modelId="{717F1A34-3F10-46B9-A972-D0EF85955724}" type="sibTrans" cxnId="{B6FAB566-B381-43B7-A0A2-C4188A4191D6}">
      <dgm:prSet/>
      <dgm:spPr/>
      <dgm:t>
        <a:bodyPr/>
        <a:lstStyle/>
        <a:p>
          <a:endParaRPr lang="en-US"/>
        </a:p>
      </dgm:t>
    </dgm:pt>
    <dgm:pt modelId="{F3460392-C90C-4DCB-B859-806C693AAA2D}" type="pres">
      <dgm:prSet presAssocID="{F94BE5BC-8DBF-4BC2-A0DF-918FC01A4656}" presName="Name0" presStyleCnt="0">
        <dgm:presLayoutVars>
          <dgm:dir/>
          <dgm:resizeHandles val="exact"/>
        </dgm:presLayoutVars>
      </dgm:prSet>
      <dgm:spPr/>
    </dgm:pt>
    <dgm:pt modelId="{1488147A-DB8C-47D2-B4D3-C1833C680F8E}" type="pres">
      <dgm:prSet presAssocID="{F94BE5BC-8DBF-4BC2-A0DF-918FC01A4656}" presName="bkgdShp" presStyleLbl="alignAccFollowNode1" presStyleIdx="0" presStyleCnt="1"/>
      <dgm:spPr/>
    </dgm:pt>
    <dgm:pt modelId="{53E98CCD-3093-4147-85BB-999811125A5B}" type="pres">
      <dgm:prSet presAssocID="{F94BE5BC-8DBF-4BC2-A0DF-918FC01A4656}" presName="linComp" presStyleCnt="0"/>
      <dgm:spPr/>
    </dgm:pt>
    <dgm:pt modelId="{CFE3239B-3653-4256-98CC-57420D63B9BF}" type="pres">
      <dgm:prSet presAssocID="{0DBAA1FC-F5B4-4328-8816-12561CB1E730}" presName="compNode" presStyleCnt="0"/>
      <dgm:spPr/>
    </dgm:pt>
    <dgm:pt modelId="{1BD3754E-5668-4C51-B5F9-0D4FEA9E13BE}" type="pres">
      <dgm:prSet presAssocID="{0DBAA1FC-F5B4-4328-8816-12561CB1E730}" presName="node" presStyleLbl="node1" presStyleIdx="0" presStyleCnt="7">
        <dgm:presLayoutVars>
          <dgm:bulletEnabled val="1"/>
        </dgm:presLayoutVars>
      </dgm:prSet>
      <dgm:spPr/>
    </dgm:pt>
    <dgm:pt modelId="{01038B88-EC2C-4677-9511-5BA13ED0CA9F}" type="pres">
      <dgm:prSet presAssocID="{0DBAA1FC-F5B4-4328-8816-12561CB1E730}" presName="invisiNode" presStyleLbl="node1" presStyleIdx="0" presStyleCnt="7"/>
      <dgm:spPr/>
    </dgm:pt>
    <dgm:pt modelId="{BA1794AD-3C4F-451D-B8FC-BD3724D0E4E3}" type="pres">
      <dgm:prSet presAssocID="{0DBAA1FC-F5B4-4328-8816-12561CB1E730}" presName="imagNode" presStyleLbl="fgImgPlace1" presStyleIdx="0" presStyleCnt="7"/>
      <dgm:spPr>
        <a:blipFill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l="-64000" r="-64000"/>
          </a:stretch>
        </a:blipFill>
      </dgm:spPr>
    </dgm:pt>
    <dgm:pt modelId="{46E0B14B-7A77-47EC-BDAF-3E257466FACA}" type="pres">
      <dgm:prSet presAssocID="{E273347C-B9F8-495F-9D4B-B56418C4CBDE}" presName="sibTrans" presStyleLbl="sibTrans2D1" presStyleIdx="0" presStyleCnt="0"/>
      <dgm:spPr/>
    </dgm:pt>
    <dgm:pt modelId="{A73D86E8-0293-4B8D-96A8-B68939E91077}" type="pres">
      <dgm:prSet presAssocID="{6997AFA2-5888-4CAA-9764-68245710AAD0}" presName="compNode" presStyleCnt="0"/>
      <dgm:spPr/>
    </dgm:pt>
    <dgm:pt modelId="{8D76FCF0-A03C-4B15-847A-DCAFE36AE7AE}" type="pres">
      <dgm:prSet presAssocID="{6997AFA2-5888-4CAA-9764-68245710AAD0}" presName="node" presStyleLbl="node1" presStyleIdx="1" presStyleCnt="7">
        <dgm:presLayoutVars>
          <dgm:bulletEnabled val="1"/>
        </dgm:presLayoutVars>
      </dgm:prSet>
      <dgm:spPr/>
    </dgm:pt>
    <dgm:pt modelId="{FB92F350-69F8-408D-9160-AE2AEB121458}" type="pres">
      <dgm:prSet presAssocID="{6997AFA2-5888-4CAA-9764-68245710AAD0}" presName="invisiNode" presStyleLbl="node1" presStyleIdx="1" presStyleCnt="7"/>
      <dgm:spPr/>
    </dgm:pt>
    <dgm:pt modelId="{185CCD82-D69E-4C72-B9C7-3FDB1BDA316A}" type="pres">
      <dgm:prSet presAssocID="{6997AFA2-5888-4CAA-9764-68245710AAD0}" presName="imagNode" presStyleLbl="fgImgPlace1" presStyleIdx="1" presStyleCnt="7"/>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7000" b="-7000"/>
          </a:stretch>
        </a:blipFill>
      </dgm:spPr>
    </dgm:pt>
    <dgm:pt modelId="{BE264512-A65A-4824-B606-961EB5422416}" type="pres">
      <dgm:prSet presAssocID="{29E9982B-903E-473C-B8A3-29999B1AFA3E}" presName="sibTrans" presStyleLbl="sibTrans2D1" presStyleIdx="0" presStyleCnt="0"/>
      <dgm:spPr/>
    </dgm:pt>
    <dgm:pt modelId="{80BC0BA8-CCEA-4C53-88A4-D19854BBFD41}" type="pres">
      <dgm:prSet presAssocID="{D93DED5D-3687-4452-B8D9-4872F01041BD}" presName="compNode" presStyleCnt="0"/>
      <dgm:spPr/>
    </dgm:pt>
    <dgm:pt modelId="{E72F9D45-20D4-4FC0-9B5B-BE4BA5C33091}" type="pres">
      <dgm:prSet presAssocID="{D93DED5D-3687-4452-B8D9-4872F01041BD}" presName="node" presStyleLbl="node1" presStyleIdx="2" presStyleCnt="7">
        <dgm:presLayoutVars>
          <dgm:bulletEnabled val="1"/>
        </dgm:presLayoutVars>
      </dgm:prSet>
      <dgm:spPr/>
    </dgm:pt>
    <dgm:pt modelId="{7105C6C6-AE6F-4B00-A458-F4ECD3453D04}" type="pres">
      <dgm:prSet presAssocID="{D93DED5D-3687-4452-B8D9-4872F01041BD}" presName="invisiNode" presStyleLbl="node1" presStyleIdx="2" presStyleCnt="7"/>
      <dgm:spPr/>
    </dgm:pt>
    <dgm:pt modelId="{03FAD728-411D-4131-B9A2-F92498CBF957}" type="pres">
      <dgm:prSet presAssocID="{D93DED5D-3687-4452-B8D9-4872F01041BD}" presName="imagNode" presStyleLbl="fgImgPlace1" presStyleIdx="2" presStyleCnt="7"/>
      <dgm:spPr>
        <a:blipFill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l="-64000" r="-64000"/>
          </a:stretch>
        </a:blipFill>
      </dgm:spPr>
    </dgm:pt>
    <dgm:pt modelId="{A487CC88-B175-42F3-9600-B5DACE016B08}" type="pres">
      <dgm:prSet presAssocID="{717F1A34-3F10-46B9-A972-D0EF85955724}" presName="sibTrans" presStyleLbl="sibTrans2D1" presStyleIdx="0" presStyleCnt="0"/>
      <dgm:spPr/>
    </dgm:pt>
    <dgm:pt modelId="{B3336E69-9134-448E-9E2E-A8324A457F9D}" type="pres">
      <dgm:prSet presAssocID="{551340F4-F5C3-40F4-82F9-3549F1FCDE3D}" presName="compNode" presStyleCnt="0"/>
      <dgm:spPr/>
    </dgm:pt>
    <dgm:pt modelId="{A1335A91-8716-4D39-8DFF-CBD3D5AE2BA4}" type="pres">
      <dgm:prSet presAssocID="{551340F4-F5C3-40F4-82F9-3549F1FCDE3D}" presName="node" presStyleLbl="node1" presStyleIdx="3" presStyleCnt="7">
        <dgm:presLayoutVars>
          <dgm:bulletEnabled val="1"/>
        </dgm:presLayoutVars>
      </dgm:prSet>
      <dgm:spPr/>
    </dgm:pt>
    <dgm:pt modelId="{CB626C08-C19A-4B55-92CB-CE9E490CD5E8}" type="pres">
      <dgm:prSet presAssocID="{551340F4-F5C3-40F4-82F9-3549F1FCDE3D}" presName="invisiNode" presStyleLbl="node1" presStyleIdx="3" presStyleCnt="7"/>
      <dgm:spPr/>
    </dgm:pt>
    <dgm:pt modelId="{76784606-C2EE-4398-8B19-48BFA20DE566}" type="pres">
      <dgm:prSet presAssocID="{551340F4-F5C3-40F4-82F9-3549F1FCDE3D}" presName="imagNode" presStyleLbl="fgImgPlace1" presStyleIdx="3" presStyleCnt="7"/>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l="-34000" r="-34000"/>
          </a:stretch>
        </a:blipFill>
      </dgm:spPr>
    </dgm:pt>
    <dgm:pt modelId="{7FA917E9-7F81-4A64-B09E-F9DA1438317C}" type="pres">
      <dgm:prSet presAssocID="{E1A5EF35-58D7-4C7C-80B0-4D1D20EF4DC4}" presName="sibTrans" presStyleLbl="sibTrans2D1" presStyleIdx="0" presStyleCnt="0"/>
      <dgm:spPr/>
    </dgm:pt>
    <dgm:pt modelId="{11B86491-9CB9-4401-9412-8AB5BD87DE7F}" type="pres">
      <dgm:prSet presAssocID="{CD754605-0F03-4E5C-8A6D-05D5C9ED7266}" presName="compNode" presStyleCnt="0"/>
      <dgm:spPr/>
    </dgm:pt>
    <dgm:pt modelId="{9BC103EA-CE94-4463-B927-4847FD9DD000}" type="pres">
      <dgm:prSet presAssocID="{CD754605-0F03-4E5C-8A6D-05D5C9ED7266}" presName="node" presStyleLbl="node1" presStyleIdx="4" presStyleCnt="7" custScaleX="105550">
        <dgm:presLayoutVars>
          <dgm:bulletEnabled val="1"/>
        </dgm:presLayoutVars>
      </dgm:prSet>
      <dgm:spPr/>
    </dgm:pt>
    <dgm:pt modelId="{4E356807-1507-445E-B576-5992456C63AA}" type="pres">
      <dgm:prSet presAssocID="{CD754605-0F03-4E5C-8A6D-05D5C9ED7266}" presName="invisiNode" presStyleLbl="node1" presStyleIdx="4" presStyleCnt="7"/>
      <dgm:spPr/>
    </dgm:pt>
    <dgm:pt modelId="{AE0BF6A3-A554-45AA-AFFE-1CC19922AA3E}" type="pres">
      <dgm:prSet presAssocID="{CD754605-0F03-4E5C-8A6D-05D5C9ED7266}" presName="imagNode" presStyleLbl="fgImgPlace1" presStyleIdx="4" presStyleCnt="7"/>
      <dgm:spPr>
        <a:blipFill rotWithShape="1">
          <a:blip xmlns:r="http://schemas.openxmlformats.org/officeDocument/2006/relationships" r:embed="rId5" cstate="screen">
            <a:extLst>
              <a:ext uri="{28A0092B-C50C-407E-A947-70E740481C1C}">
                <a14:useLocalDpi xmlns:a14="http://schemas.microsoft.com/office/drawing/2010/main" val="0"/>
              </a:ext>
            </a:extLst>
          </a:blip>
          <a:srcRect/>
          <a:stretch>
            <a:fillRect l="-50000" r="-50000"/>
          </a:stretch>
        </a:blipFill>
      </dgm:spPr>
    </dgm:pt>
    <dgm:pt modelId="{9245D9A8-84E1-486F-BD90-B77684EA0863}" type="pres">
      <dgm:prSet presAssocID="{36EB9862-4DBF-4C74-A1D8-C8FA1E5ED8DF}" presName="sibTrans" presStyleLbl="sibTrans2D1" presStyleIdx="0" presStyleCnt="0"/>
      <dgm:spPr/>
    </dgm:pt>
    <dgm:pt modelId="{66B3744F-1BE9-4D66-A6E6-AB6961E9C110}" type="pres">
      <dgm:prSet presAssocID="{09AC95FA-DCB7-48AF-8E10-F8FA9E9C6EF9}" presName="compNode" presStyleCnt="0"/>
      <dgm:spPr/>
    </dgm:pt>
    <dgm:pt modelId="{AAA40563-2207-4086-B675-D73B4A720E27}" type="pres">
      <dgm:prSet presAssocID="{09AC95FA-DCB7-48AF-8E10-F8FA9E9C6EF9}" presName="node" presStyleLbl="node1" presStyleIdx="5" presStyleCnt="7">
        <dgm:presLayoutVars>
          <dgm:bulletEnabled val="1"/>
        </dgm:presLayoutVars>
      </dgm:prSet>
      <dgm:spPr/>
    </dgm:pt>
    <dgm:pt modelId="{27819824-6B03-49F5-A3B2-16FF5B679BD3}" type="pres">
      <dgm:prSet presAssocID="{09AC95FA-DCB7-48AF-8E10-F8FA9E9C6EF9}" presName="invisiNode" presStyleLbl="node1" presStyleIdx="5" presStyleCnt="7"/>
      <dgm:spPr/>
    </dgm:pt>
    <dgm:pt modelId="{FF040546-DC76-41A5-B4F0-C172A6692383}" type="pres">
      <dgm:prSet presAssocID="{09AC95FA-DCB7-48AF-8E10-F8FA9E9C6EF9}" presName="imagNode" presStyleLbl="fgImgPlace1" presStyleIdx="5" presStyleCnt="7"/>
      <dgm:spPr>
        <a:blipFill>
          <a:blip xmlns:r="http://schemas.openxmlformats.org/officeDocument/2006/relationships" r:embed="rId6" cstate="screen">
            <a:extLst>
              <a:ext uri="{28A0092B-C50C-407E-A947-70E740481C1C}">
                <a14:useLocalDpi xmlns:a14="http://schemas.microsoft.com/office/drawing/2010/main" val="0"/>
              </a:ext>
            </a:extLst>
          </a:blip>
          <a:srcRect/>
          <a:stretch>
            <a:fillRect l="-36000" r="-36000"/>
          </a:stretch>
        </a:blipFill>
      </dgm:spPr>
    </dgm:pt>
    <dgm:pt modelId="{E1389B41-F8D4-4D88-B62D-CC6E28ABAD6E}" type="pres">
      <dgm:prSet presAssocID="{F2A1FE81-DD17-4B22-BDB3-B00725ABF2F3}" presName="sibTrans" presStyleLbl="sibTrans2D1" presStyleIdx="0" presStyleCnt="0"/>
      <dgm:spPr/>
    </dgm:pt>
    <dgm:pt modelId="{0777184C-08AD-4FA4-960F-6CA98D5A2F1E}" type="pres">
      <dgm:prSet presAssocID="{F6AD9FDA-E6B7-4C74-8290-2CC9F22D0BE0}" presName="compNode" presStyleCnt="0"/>
      <dgm:spPr/>
    </dgm:pt>
    <dgm:pt modelId="{277EA15D-4FF9-40F6-995D-CEB4335390AF}" type="pres">
      <dgm:prSet presAssocID="{F6AD9FDA-E6B7-4C74-8290-2CC9F22D0BE0}" presName="node" presStyleLbl="node1" presStyleIdx="6" presStyleCnt="7">
        <dgm:presLayoutVars>
          <dgm:bulletEnabled val="1"/>
        </dgm:presLayoutVars>
      </dgm:prSet>
      <dgm:spPr/>
    </dgm:pt>
    <dgm:pt modelId="{1D88E06D-FD8B-47EE-8A45-8C66000D7C52}" type="pres">
      <dgm:prSet presAssocID="{F6AD9FDA-E6B7-4C74-8290-2CC9F22D0BE0}" presName="invisiNode" presStyleLbl="node1" presStyleIdx="6" presStyleCnt="7"/>
      <dgm:spPr/>
    </dgm:pt>
    <dgm:pt modelId="{A5844921-4920-4E44-A7BE-893DDB5AC3FB}" type="pres">
      <dgm:prSet presAssocID="{F6AD9FDA-E6B7-4C74-8290-2CC9F22D0BE0}" presName="imagNode" presStyleLbl="fgImgPlace1" presStyleIdx="6" presStyleCnt="7"/>
      <dgm:spPr>
        <a:blipFill rotWithShape="1">
          <a:blip xmlns:r="http://schemas.openxmlformats.org/officeDocument/2006/relationships" r:embed="rId7">
            <a:extLst>
              <a:ext uri="{28A0092B-C50C-407E-A947-70E740481C1C}">
                <a14:useLocalDpi xmlns:a14="http://schemas.microsoft.com/office/drawing/2010/main" val="0"/>
              </a:ext>
            </a:extLst>
          </a:blip>
          <a:srcRect/>
          <a:stretch>
            <a:fillRect l="-50000" r="-50000"/>
          </a:stretch>
        </a:blipFill>
      </dgm:spPr>
    </dgm:pt>
  </dgm:ptLst>
  <dgm:cxnLst>
    <dgm:cxn modelId="{C28E8807-5BBB-459D-B048-FEBDCF6FB9B3}" type="presOf" srcId="{E1A5EF35-58D7-4C7C-80B0-4D1D20EF4DC4}" destId="{7FA917E9-7F81-4A64-B09E-F9DA1438317C}" srcOrd="0" destOrd="0" presId="urn:microsoft.com/office/officeart/2005/8/layout/pList2"/>
    <dgm:cxn modelId="{0B2FED0E-E043-4EB0-AA2D-98B00FF29311}" type="presOf" srcId="{F94BE5BC-8DBF-4BC2-A0DF-918FC01A4656}" destId="{F3460392-C90C-4DCB-B859-806C693AAA2D}" srcOrd="0" destOrd="0" presId="urn:microsoft.com/office/officeart/2005/8/layout/pList2"/>
    <dgm:cxn modelId="{37E23B3A-894D-445C-B361-6F90532EF403}" type="presOf" srcId="{36EB9862-4DBF-4C74-A1D8-C8FA1E5ED8DF}" destId="{9245D9A8-84E1-486F-BD90-B77684EA0863}" srcOrd="0" destOrd="0" presId="urn:microsoft.com/office/officeart/2005/8/layout/pList2"/>
    <dgm:cxn modelId="{B01DF03F-C2C7-432F-A323-DBC347A2D6E3}" srcId="{F94BE5BC-8DBF-4BC2-A0DF-918FC01A4656}" destId="{0DBAA1FC-F5B4-4328-8816-12561CB1E730}" srcOrd="0" destOrd="0" parTransId="{7E3F6E93-6065-4176-81E8-63AC20A8466A}" sibTransId="{E273347C-B9F8-495F-9D4B-B56418C4CBDE}"/>
    <dgm:cxn modelId="{0D76DF60-4BEF-4500-86A7-372B8C22F976}" type="presOf" srcId="{F6AD9FDA-E6B7-4C74-8290-2CC9F22D0BE0}" destId="{277EA15D-4FF9-40F6-995D-CEB4335390AF}" srcOrd="0" destOrd="0" presId="urn:microsoft.com/office/officeart/2005/8/layout/pList2"/>
    <dgm:cxn modelId="{173FA362-835B-40C8-9EEF-D92761FAD475}" type="presOf" srcId="{F2A1FE81-DD17-4B22-BDB3-B00725ABF2F3}" destId="{E1389B41-F8D4-4D88-B62D-CC6E28ABAD6E}" srcOrd="0" destOrd="0" presId="urn:microsoft.com/office/officeart/2005/8/layout/pList2"/>
    <dgm:cxn modelId="{B6FAB566-B381-43B7-A0A2-C4188A4191D6}" srcId="{F94BE5BC-8DBF-4BC2-A0DF-918FC01A4656}" destId="{D93DED5D-3687-4452-B8D9-4872F01041BD}" srcOrd="2" destOrd="0" parTransId="{C6DC0FA3-0272-4050-BD8F-7AAE6EA8A9B2}" sibTransId="{717F1A34-3F10-46B9-A972-D0EF85955724}"/>
    <dgm:cxn modelId="{0DBFAC79-F6FC-4401-9AE5-3E7719B218F6}" type="presOf" srcId="{6997AFA2-5888-4CAA-9764-68245710AAD0}" destId="{8D76FCF0-A03C-4B15-847A-DCAFE36AE7AE}" srcOrd="0" destOrd="0" presId="urn:microsoft.com/office/officeart/2005/8/layout/pList2"/>
    <dgm:cxn modelId="{6C9E6384-22B1-4CCB-9025-9AD26E72980D}" srcId="{F94BE5BC-8DBF-4BC2-A0DF-918FC01A4656}" destId="{09AC95FA-DCB7-48AF-8E10-F8FA9E9C6EF9}" srcOrd="5" destOrd="0" parTransId="{C06CE296-0159-4AE1-B3AD-7023E0FCF421}" sibTransId="{F2A1FE81-DD17-4B22-BDB3-B00725ABF2F3}"/>
    <dgm:cxn modelId="{B87E8B88-736C-490E-B7C9-6737F3551451}" srcId="{F94BE5BC-8DBF-4BC2-A0DF-918FC01A4656}" destId="{F6AD9FDA-E6B7-4C74-8290-2CC9F22D0BE0}" srcOrd="6" destOrd="0" parTransId="{63CA3470-3B97-48E6-9C2B-BD33D6EE7FB1}" sibTransId="{C3FC551D-1AEA-4E97-8DC6-FDD4220C60B1}"/>
    <dgm:cxn modelId="{5A263791-84BE-4443-875B-A3B975EBB196}" type="presOf" srcId="{D93DED5D-3687-4452-B8D9-4872F01041BD}" destId="{E72F9D45-20D4-4FC0-9B5B-BE4BA5C33091}" srcOrd="0" destOrd="0" presId="urn:microsoft.com/office/officeart/2005/8/layout/pList2"/>
    <dgm:cxn modelId="{B57B3F9D-885D-40E1-B51F-D9482788FBD5}" type="presOf" srcId="{551340F4-F5C3-40F4-82F9-3549F1FCDE3D}" destId="{A1335A91-8716-4D39-8DFF-CBD3D5AE2BA4}" srcOrd="0" destOrd="0" presId="urn:microsoft.com/office/officeart/2005/8/layout/pList2"/>
    <dgm:cxn modelId="{5887F0A8-705B-4C97-B4D7-B565B7E88BB1}" srcId="{F94BE5BC-8DBF-4BC2-A0DF-918FC01A4656}" destId="{6997AFA2-5888-4CAA-9764-68245710AAD0}" srcOrd="1" destOrd="0" parTransId="{07B0B8F5-88B8-4B34-9E47-BF9841E16A84}" sibTransId="{29E9982B-903E-473C-B8A3-29999B1AFA3E}"/>
    <dgm:cxn modelId="{EB2821CA-DEFE-424D-8552-6440670C8B2E}" type="presOf" srcId="{29E9982B-903E-473C-B8A3-29999B1AFA3E}" destId="{BE264512-A65A-4824-B606-961EB5422416}" srcOrd="0" destOrd="0" presId="urn:microsoft.com/office/officeart/2005/8/layout/pList2"/>
    <dgm:cxn modelId="{026D0ACC-5D2B-46E9-8BFA-76F72FFE1E9A}" type="presOf" srcId="{E273347C-B9F8-495F-9D4B-B56418C4CBDE}" destId="{46E0B14B-7A77-47EC-BDAF-3E257466FACA}" srcOrd="0" destOrd="0" presId="urn:microsoft.com/office/officeart/2005/8/layout/pList2"/>
    <dgm:cxn modelId="{283D58D5-BBF6-4A84-96CC-BCD787525197}" type="presOf" srcId="{0DBAA1FC-F5B4-4328-8816-12561CB1E730}" destId="{1BD3754E-5668-4C51-B5F9-0D4FEA9E13BE}" srcOrd="0" destOrd="0" presId="urn:microsoft.com/office/officeart/2005/8/layout/pList2"/>
    <dgm:cxn modelId="{5D4CA7D7-16D7-4AE9-9C41-4A995A345167}" srcId="{F94BE5BC-8DBF-4BC2-A0DF-918FC01A4656}" destId="{CD754605-0F03-4E5C-8A6D-05D5C9ED7266}" srcOrd="4" destOrd="0" parTransId="{7D200224-DCA8-477C-B8BA-22B9B6CD2F0F}" sibTransId="{36EB9862-4DBF-4C74-A1D8-C8FA1E5ED8DF}"/>
    <dgm:cxn modelId="{0701FAE3-E259-442C-9698-557602D03BAA}" srcId="{F94BE5BC-8DBF-4BC2-A0DF-918FC01A4656}" destId="{551340F4-F5C3-40F4-82F9-3549F1FCDE3D}" srcOrd="3" destOrd="0" parTransId="{9941599B-BCB4-4832-9CD5-5C633E525590}" sibTransId="{E1A5EF35-58D7-4C7C-80B0-4D1D20EF4DC4}"/>
    <dgm:cxn modelId="{404417F0-F98D-4200-8C4E-F4AB0ED89FE2}" type="presOf" srcId="{CD754605-0F03-4E5C-8A6D-05D5C9ED7266}" destId="{9BC103EA-CE94-4463-B927-4847FD9DD000}" srcOrd="0" destOrd="0" presId="urn:microsoft.com/office/officeart/2005/8/layout/pList2"/>
    <dgm:cxn modelId="{D7129DF7-0A03-4477-83F3-CCAA28F35110}" type="presOf" srcId="{717F1A34-3F10-46B9-A972-D0EF85955724}" destId="{A487CC88-B175-42F3-9600-B5DACE016B08}" srcOrd="0" destOrd="0" presId="urn:microsoft.com/office/officeart/2005/8/layout/pList2"/>
    <dgm:cxn modelId="{F7B0BFF9-B698-4A9F-A9A5-8C9BC83E5EBD}" type="presOf" srcId="{09AC95FA-DCB7-48AF-8E10-F8FA9E9C6EF9}" destId="{AAA40563-2207-4086-B675-D73B4A720E27}" srcOrd="0" destOrd="0" presId="urn:microsoft.com/office/officeart/2005/8/layout/pList2"/>
    <dgm:cxn modelId="{32A1F902-C460-4670-A77B-350DB4A41597}" type="presParOf" srcId="{F3460392-C90C-4DCB-B859-806C693AAA2D}" destId="{1488147A-DB8C-47D2-B4D3-C1833C680F8E}" srcOrd="0" destOrd="0" presId="urn:microsoft.com/office/officeart/2005/8/layout/pList2"/>
    <dgm:cxn modelId="{16DB99A8-E352-455B-A399-32D07A2E33A4}" type="presParOf" srcId="{F3460392-C90C-4DCB-B859-806C693AAA2D}" destId="{53E98CCD-3093-4147-85BB-999811125A5B}" srcOrd="1" destOrd="0" presId="urn:microsoft.com/office/officeart/2005/8/layout/pList2"/>
    <dgm:cxn modelId="{6B841174-4C0C-4C7D-A3C3-33798394EE92}" type="presParOf" srcId="{53E98CCD-3093-4147-85BB-999811125A5B}" destId="{CFE3239B-3653-4256-98CC-57420D63B9BF}" srcOrd="0" destOrd="0" presId="urn:microsoft.com/office/officeart/2005/8/layout/pList2"/>
    <dgm:cxn modelId="{DAA3425C-AB11-48B3-AB88-3A90308CD6D2}" type="presParOf" srcId="{CFE3239B-3653-4256-98CC-57420D63B9BF}" destId="{1BD3754E-5668-4C51-B5F9-0D4FEA9E13BE}" srcOrd="0" destOrd="0" presId="urn:microsoft.com/office/officeart/2005/8/layout/pList2"/>
    <dgm:cxn modelId="{DC65F542-9202-4668-9DC7-A2373E071C02}" type="presParOf" srcId="{CFE3239B-3653-4256-98CC-57420D63B9BF}" destId="{01038B88-EC2C-4677-9511-5BA13ED0CA9F}" srcOrd="1" destOrd="0" presId="urn:microsoft.com/office/officeart/2005/8/layout/pList2"/>
    <dgm:cxn modelId="{80FC8F54-6BDD-4B3A-9F63-E36766CFA8E5}" type="presParOf" srcId="{CFE3239B-3653-4256-98CC-57420D63B9BF}" destId="{BA1794AD-3C4F-451D-B8FC-BD3724D0E4E3}" srcOrd="2" destOrd="0" presId="urn:microsoft.com/office/officeart/2005/8/layout/pList2"/>
    <dgm:cxn modelId="{693ADD48-3B98-4973-A96F-65E8C6D7B7DF}" type="presParOf" srcId="{53E98CCD-3093-4147-85BB-999811125A5B}" destId="{46E0B14B-7A77-47EC-BDAF-3E257466FACA}" srcOrd="1" destOrd="0" presId="urn:microsoft.com/office/officeart/2005/8/layout/pList2"/>
    <dgm:cxn modelId="{65E9CFAF-280D-483B-9368-1954819CAE48}" type="presParOf" srcId="{53E98CCD-3093-4147-85BB-999811125A5B}" destId="{A73D86E8-0293-4B8D-96A8-B68939E91077}" srcOrd="2" destOrd="0" presId="urn:microsoft.com/office/officeart/2005/8/layout/pList2"/>
    <dgm:cxn modelId="{5C6C5BB2-9B1A-4FAE-8C9A-36D92F8C72AE}" type="presParOf" srcId="{A73D86E8-0293-4B8D-96A8-B68939E91077}" destId="{8D76FCF0-A03C-4B15-847A-DCAFE36AE7AE}" srcOrd="0" destOrd="0" presId="urn:microsoft.com/office/officeart/2005/8/layout/pList2"/>
    <dgm:cxn modelId="{05E4BC7A-5116-44AD-8DFD-F9090AB391D4}" type="presParOf" srcId="{A73D86E8-0293-4B8D-96A8-B68939E91077}" destId="{FB92F350-69F8-408D-9160-AE2AEB121458}" srcOrd="1" destOrd="0" presId="urn:microsoft.com/office/officeart/2005/8/layout/pList2"/>
    <dgm:cxn modelId="{A11DD911-832C-4364-B6BC-30DE5D1CC10B}" type="presParOf" srcId="{A73D86E8-0293-4B8D-96A8-B68939E91077}" destId="{185CCD82-D69E-4C72-B9C7-3FDB1BDA316A}" srcOrd="2" destOrd="0" presId="urn:microsoft.com/office/officeart/2005/8/layout/pList2"/>
    <dgm:cxn modelId="{EE5DB7D3-029A-41C2-AEC7-89994566CDEC}" type="presParOf" srcId="{53E98CCD-3093-4147-85BB-999811125A5B}" destId="{BE264512-A65A-4824-B606-961EB5422416}" srcOrd="3" destOrd="0" presId="urn:microsoft.com/office/officeart/2005/8/layout/pList2"/>
    <dgm:cxn modelId="{D8CC8DAE-8D4D-4058-8E60-95AE68D27FF0}" type="presParOf" srcId="{53E98CCD-3093-4147-85BB-999811125A5B}" destId="{80BC0BA8-CCEA-4C53-88A4-D19854BBFD41}" srcOrd="4" destOrd="0" presId="urn:microsoft.com/office/officeart/2005/8/layout/pList2"/>
    <dgm:cxn modelId="{E761670D-F161-424E-97D7-07DA858F2090}" type="presParOf" srcId="{80BC0BA8-CCEA-4C53-88A4-D19854BBFD41}" destId="{E72F9D45-20D4-4FC0-9B5B-BE4BA5C33091}" srcOrd="0" destOrd="0" presId="urn:microsoft.com/office/officeart/2005/8/layout/pList2"/>
    <dgm:cxn modelId="{04221793-7DD3-4361-BB7C-FDE2A8215504}" type="presParOf" srcId="{80BC0BA8-CCEA-4C53-88A4-D19854BBFD41}" destId="{7105C6C6-AE6F-4B00-A458-F4ECD3453D04}" srcOrd="1" destOrd="0" presId="urn:microsoft.com/office/officeart/2005/8/layout/pList2"/>
    <dgm:cxn modelId="{C0FAE9F7-0315-47FF-82B3-523558FC8281}" type="presParOf" srcId="{80BC0BA8-CCEA-4C53-88A4-D19854BBFD41}" destId="{03FAD728-411D-4131-B9A2-F92498CBF957}" srcOrd="2" destOrd="0" presId="urn:microsoft.com/office/officeart/2005/8/layout/pList2"/>
    <dgm:cxn modelId="{D1D43A73-8FB8-4A83-ACAD-E4D6420A1F06}" type="presParOf" srcId="{53E98CCD-3093-4147-85BB-999811125A5B}" destId="{A487CC88-B175-42F3-9600-B5DACE016B08}" srcOrd="5" destOrd="0" presId="urn:microsoft.com/office/officeart/2005/8/layout/pList2"/>
    <dgm:cxn modelId="{03741E63-EF06-4E36-BE8B-76921CDCF483}" type="presParOf" srcId="{53E98CCD-3093-4147-85BB-999811125A5B}" destId="{B3336E69-9134-448E-9E2E-A8324A457F9D}" srcOrd="6" destOrd="0" presId="urn:microsoft.com/office/officeart/2005/8/layout/pList2"/>
    <dgm:cxn modelId="{550F4254-87B7-4993-AB29-96FAF614CE75}" type="presParOf" srcId="{B3336E69-9134-448E-9E2E-A8324A457F9D}" destId="{A1335A91-8716-4D39-8DFF-CBD3D5AE2BA4}" srcOrd="0" destOrd="0" presId="urn:microsoft.com/office/officeart/2005/8/layout/pList2"/>
    <dgm:cxn modelId="{82AC10A2-2D39-4BFC-AB00-E79B78E4DC62}" type="presParOf" srcId="{B3336E69-9134-448E-9E2E-A8324A457F9D}" destId="{CB626C08-C19A-4B55-92CB-CE9E490CD5E8}" srcOrd="1" destOrd="0" presId="urn:microsoft.com/office/officeart/2005/8/layout/pList2"/>
    <dgm:cxn modelId="{C2243C2F-4214-46AA-85F5-349661189BBA}" type="presParOf" srcId="{B3336E69-9134-448E-9E2E-A8324A457F9D}" destId="{76784606-C2EE-4398-8B19-48BFA20DE566}" srcOrd="2" destOrd="0" presId="urn:microsoft.com/office/officeart/2005/8/layout/pList2"/>
    <dgm:cxn modelId="{58AD3863-E52C-4D27-8A6C-5B4F4FC4E34F}" type="presParOf" srcId="{53E98CCD-3093-4147-85BB-999811125A5B}" destId="{7FA917E9-7F81-4A64-B09E-F9DA1438317C}" srcOrd="7" destOrd="0" presId="urn:microsoft.com/office/officeart/2005/8/layout/pList2"/>
    <dgm:cxn modelId="{613F3F24-43AB-4B0E-BB04-42F61859AF25}" type="presParOf" srcId="{53E98CCD-3093-4147-85BB-999811125A5B}" destId="{11B86491-9CB9-4401-9412-8AB5BD87DE7F}" srcOrd="8" destOrd="0" presId="urn:microsoft.com/office/officeart/2005/8/layout/pList2"/>
    <dgm:cxn modelId="{FDD4771C-96FA-457D-AB9E-B2D5576F10E9}" type="presParOf" srcId="{11B86491-9CB9-4401-9412-8AB5BD87DE7F}" destId="{9BC103EA-CE94-4463-B927-4847FD9DD000}" srcOrd="0" destOrd="0" presId="urn:microsoft.com/office/officeart/2005/8/layout/pList2"/>
    <dgm:cxn modelId="{DD1B7F6F-F969-4077-965C-EA6019558F92}" type="presParOf" srcId="{11B86491-9CB9-4401-9412-8AB5BD87DE7F}" destId="{4E356807-1507-445E-B576-5992456C63AA}" srcOrd="1" destOrd="0" presId="urn:microsoft.com/office/officeart/2005/8/layout/pList2"/>
    <dgm:cxn modelId="{127CE29F-280E-4E2F-B421-DAF8A282F8AC}" type="presParOf" srcId="{11B86491-9CB9-4401-9412-8AB5BD87DE7F}" destId="{AE0BF6A3-A554-45AA-AFFE-1CC19922AA3E}" srcOrd="2" destOrd="0" presId="urn:microsoft.com/office/officeart/2005/8/layout/pList2"/>
    <dgm:cxn modelId="{8F953E3B-F61D-4999-A79E-D6FCDF98BEDE}" type="presParOf" srcId="{53E98CCD-3093-4147-85BB-999811125A5B}" destId="{9245D9A8-84E1-486F-BD90-B77684EA0863}" srcOrd="9" destOrd="0" presId="urn:microsoft.com/office/officeart/2005/8/layout/pList2"/>
    <dgm:cxn modelId="{D8DC39CB-FB23-427A-A423-C6336DE4E7D4}" type="presParOf" srcId="{53E98CCD-3093-4147-85BB-999811125A5B}" destId="{66B3744F-1BE9-4D66-A6E6-AB6961E9C110}" srcOrd="10" destOrd="0" presId="urn:microsoft.com/office/officeart/2005/8/layout/pList2"/>
    <dgm:cxn modelId="{C4281AC6-114E-4D09-B63B-AA9C94947681}" type="presParOf" srcId="{66B3744F-1BE9-4D66-A6E6-AB6961E9C110}" destId="{AAA40563-2207-4086-B675-D73B4A720E27}" srcOrd="0" destOrd="0" presId="urn:microsoft.com/office/officeart/2005/8/layout/pList2"/>
    <dgm:cxn modelId="{60CE720F-A0D1-4841-9D7F-7BE60DAEDCD6}" type="presParOf" srcId="{66B3744F-1BE9-4D66-A6E6-AB6961E9C110}" destId="{27819824-6B03-49F5-A3B2-16FF5B679BD3}" srcOrd="1" destOrd="0" presId="urn:microsoft.com/office/officeart/2005/8/layout/pList2"/>
    <dgm:cxn modelId="{6EC54D02-ECF4-4B5D-8C6D-4513DFB74C6D}" type="presParOf" srcId="{66B3744F-1BE9-4D66-A6E6-AB6961E9C110}" destId="{FF040546-DC76-41A5-B4F0-C172A6692383}" srcOrd="2" destOrd="0" presId="urn:microsoft.com/office/officeart/2005/8/layout/pList2"/>
    <dgm:cxn modelId="{3C4B2ABF-ABB4-467A-98D3-29081F09D46E}" type="presParOf" srcId="{53E98CCD-3093-4147-85BB-999811125A5B}" destId="{E1389B41-F8D4-4D88-B62D-CC6E28ABAD6E}" srcOrd="11" destOrd="0" presId="urn:microsoft.com/office/officeart/2005/8/layout/pList2"/>
    <dgm:cxn modelId="{DCF3A41B-79AD-4511-9498-902B5E83342F}" type="presParOf" srcId="{53E98CCD-3093-4147-85BB-999811125A5B}" destId="{0777184C-08AD-4FA4-960F-6CA98D5A2F1E}" srcOrd="12" destOrd="0" presId="urn:microsoft.com/office/officeart/2005/8/layout/pList2"/>
    <dgm:cxn modelId="{166C4E0B-EA34-478A-89E4-C29CA5967378}" type="presParOf" srcId="{0777184C-08AD-4FA4-960F-6CA98D5A2F1E}" destId="{277EA15D-4FF9-40F6-995D-CEB4335390AF}" srcOrd="0" destOrd="0" presId="urn:microsoft.com/office/officeart/2005/8/layout/pList2"/>
    <dgm:cxn modelId="{19FDFFB1-DABC-4AC2-AD4B-347ACBCAB693}" type="presParOf" srcId="{0777184C-08AD-4FA4-960F-6CA98D5A2F1E}" destId="{1D88E06D-FD8B-47EE-8A45-8C66000D7C52}" srcOrd="1" destOrd="0" presId="urn:microsoft.com/office/officeart/2005/8/layout/pList2"/>
    <dgm:cxn modelId="{2ED197BF-DECC-4BF6-A865-082D5521AD13}" type="presParOf" srcId="{0777184C-08AD-4FA4-960F-6CA98D5A2F1E}" destId="{A5844921-4920-4E44-A7BE-893DDB5AC3F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0CAFA-9681-4808-B237-8221139D15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4C18523-E99B-4762-B01C-B5ADECE354D8}">
      <dgm:prSet/>
      <dgm:spPr/>
      <dgm:t>
        <a:bodyPr/>
        <a:lstStyle/>
        <a:p>
          <a:r>
            <a:rPr lang="en-US" dirty="0">
              <a:latin typeface="Times New Roman" panose="02020603050405020304" pitchFamily="18" charset="0"/>
              <a:cs typeface="Times New Roman" panose="02020603050405020304" pitchFamily="18" charset="0"/>
            </a:rPr>
            <a:t>Founder &amp; Executive Director </a:t>
          </a:r>
        </a:p>
        <a:p>
          <a:r>
            <a:rPr lang="en-US" dirty="0">
              <a:latin typeface="Times New Roman" panose="02020603050405020304" pitchFamily="18" charset="0"/>
              <a:cs typeface="Times New Roman" panose="02020603050405020304" pitchFamily="18" charset="0"/>
            </a:rPr>
            <a:t>First Ladies Youth Leadership Foundation, Inc.</a:t>
          </a:r>
        </a:p>
      </dgm:t>
    </dgm:pt>
    <dgm:pt modelId="{CDFE097F-79F0-4849-BB59-1C4DD98E8996}" type="parTrans" cxnId="{97E45D6A-A487-44F7-8BCF-80FF8CA212F6}">
      <dgm:prSet/>
      <dgm:spPr/>
      <dgm:t>
        <a:bodyPr/>
        <a:lstStyle/>
        <a:p>
          <a:endParaRPr lang="en-US"/>
        </a:p>
      </dgm:t>
    </dgm:pt>
    <dgm:pt modelId="{E57B206D-7645-4605-8CFF-B20DF94A0207}" type="sibTrans" cxnId="{97E45D6A-A487-44F7-8BCF-80FF8CA212F6}">
      <dgm:prSet/>
      <dgm:spPr/>
      <dgm:t>
        <a:bodyPr/>
        <a:lstStyle/>
        <a:p>
          <a:endParaRPr lang="en-US"/>
        </a:p>
      </dgm:t>
    </dgm:pt>
    <dgm:pt modelId="{129752DB-AD38-40B1-8CA5-C26806EA0243}" type="pres">
      <dgm:prSet presAssocID="{FFB0CAFA-9681-4808-B237-8221139D151E}" presName="hierChild1" presStyleCnt="0">
        <dgm:presLayoutVars>
          <dgm:orgChart val="1"/>
          <dgm:chPref val="1"/>
          <dgm:dir/>
          <dgm:animOne val="branch"/>
          <dgm:animLvl val="lvl"/>
          <dgm:resizeHandles/>
        </dgm:presLayoutVars>
      </dgm:prSet>
      <dgm:spPr/>
    </dgm:pt>
    <dgm:pt modelId="{F7A4AC33-D4A9-46DE-9645-FE0C7E2CB9AC}" type="pres">
      <dgm:prSet presAssocID="{74C18523-E99B-4762-B01C-B5ADECE354D8}" presName="hierRoot1" presStyleCnt="0">
        <dgm:presLayoutVars>
          <dgm:hierBranch val="init"/>
        </dgm:presLayoutVars>
      </dgm:prSet>
      <dgm:spPr/>
    </dgm:pt>
    <dgm:pt modelId="{69A6BE0F-C71C-4BC9-9DA3-0704808FCA1D}" type="pres">
      <dgm:prSet presAssocID="{74C18523-E99B-4762-B01C-B5ADECE354D8}" presName="rootComposite1" presStyleCnt="0"/>
      <dgm:spPr/>
    </dgm:pt>
    <dgm:pt modelId="{384C898A-BC0F-45CF-BD4A-1470A697B836}" type="pres">
      <dgm:prSet presAssocID="{74C18523-E99B-4762-B01C-B5ADECE354D8}" presName="rootText1" presStyleLbl="node0" presStyleIdx="0" presStyleCnt="1" custScaleX="165004" custScaleY="111984" custLinFactNeighborX="45358" custLinFactNeighborY="-28436">
        <dgm:presLayoutVars>
          <dgm:chPref val="3"/>
        </dgm:presLayoutVars>
      </dgm:prSet>
      <dgm:spPr/>
    </dgm:pt>
    <dgm:pt modelId="{512E1CD3-75E9-4D28-B6E2-891509103D4C}" type="pres">
      <dgm:prSet presAssocID="{74C18523-E99B-4762-B01C-B5ADECE354D8}" presName="rootConnector1" presStyleLbl="node1" presStyleIdx="0" presStyleCnt="0"/>
      <dgm:spPr/>
    </dgm:pt>
    <dgm:pt modelId="{4581017B-FE2D-44B6-97F9-40BA8A4D2811}" type="pres">
      <dgm:prSet presAssocID="{74C18523-E99B-4762-B01C-B5ADECE354D8}" presName="hierChild2" presStyleCnt="0"/>
      <dgm:spPr/>
    </dgm:pt>
    <dgm:pt modelId="{8DC43FAF-3E9A-48C7-959D-E0E1480A6F77}" type="pres">
      <dgm:prSet presAssocID="{74C18523-E99B-4762-B01C-B5ADECE354D8}" presName="hierChild3" presStyleCnt="0"/>
      <dgm:spPr/>
    </dgm:pt>
  </dgm:ptLst>
  <dgm:cxnLst>
    <dgm:cxn modelId="{EC225A11-1C9A-4A8A-A289-B38661196116}" type="presOf" srcId="{FFB0CAFA-9681-4808-B237-8221139D151E}" destId="{129752DB-AD38-40B1-8CA5-C26806EA0243}" srcOrd="0" destOrd="0" presId="urn:microsoft.com/office/officeart/2005/8/layout/orgChart1"/>
    <dgm:cxn modelId="{97E45D6A-A487-44F7-8BCF-80FF8CA212F6}" srcId="{FFB0CAFA-9681-4808-B237-8221139D151E}" destId="{74C18523-E99B-4762-B01C-B5ADECE354D8}" srcOrd="0" destOrd="0" parTransId="{CDFE097F-79F0-4849-BB59-1C4DD98E8996}" sibTransId="{E57B206D-7645-4605-8CFF-B20DF94A0207}"/>
    <dgm:cxn modelId="{1ECB9D7F-05A3-4D9B-9CDE-CF9A5D8E242F}" type="presOf" srcId="{74C18523-E99B-4762-B01C-B5ADECE354D8}" destId="{384C898A-BC0F-45CF-BD4A-1470A697B836}" srcOrd="0" destOrd="0" presId="urn:microsoft.com/office/officeart/2005/8/layout/orgChart1"/>
    <dgm:cxn modelId="{FD2305C9-6E3B-49A9-879D-6783446AC1DD}" type="presOf" srcId="{74C18523-E99B-4762-B01C-B5ADECE354D8}" destId="{512E1CD3-75E9-4D28-B6E2-891509103D4C}" srcOrd="1" destOrd="0" presId="urn:microsoft.com/office/officeart/2005/8/layout/orgChart1"/>
    <dgm:cxn modelId="{D19C29B1-FF33-467C-BA22-6564EBE18512}" type="presParOf" srcId="{129752DB-AD38-40B1-8CA5-C26806EA0243}" destId="{F7A4AC33-D4A9-46DE-9645-FE0C7E2CB9AC}" srcOrd="0" destOrd="0" presId="urn:microsoft.com/office/officeart/2005/8/layout/orgChart1"/>
    <dgm:cxn modelId="{F89F8F81-39D5-46F8-B794-33B8272996F0}" type="presParOf" srcId="{F7A4AC33-D4A9-46DE-9645-FE0C7E2CB9AC}" destId="{69A6BE0F-C71C-4BC9-9DA3-0704808FCA1D}" srcOrd="0" destOrd="0" presId="urn:microsoft.com/office/officeart/2005/8/layout/orgChart1"/>
    <dgm:cxn modelId="{17BC4EDC-4A47-4704-A34B-D523C752439B}" type="presParOf" srcId="{69A6BE0F-C71C-4BC9-9DA3-0704808FCA1D}" destId="{384C898A-BC0F-45CF-BD4A-1470A697B836}" srcOrd="0" destOrd="0" presId="urn:microsoft.com/office/officeart/2005/8/layout/orgChart1"/>
    <dgm:cxn modelId="{053AEB92-E244-47E5-8A25-C6A076FCE167}" type="presParOf" srcId="{69A6BE0F-C71C-4BC9-9DA3-0704808FCA1D}" destId="{512E1CD3-75E9-4D28-B6E2-891509103D4C}" srcOrd="1" destOrd="0" presId="urn:microsoft.com/office/officeart/2005/8/layout/orgChart1"/>
    <dgm:cxn modelId="{B5A05611-7AC6-4978-9DA9-2974A7F8134E}" type="presParOf" srcId="{F7A4AC33-D4A9-46DE-9645-FE0C7E2CB9AC}" destId="{4581017B-FE2D-44B6-97F9-40BA8A4D2811}" srcOrd="1" destOrd="0" presId="urn:microsoft.com/office/officeart/2005/8/layout/orgChart1"/>
    <dgm:cxn modelId="{251347F4-D680-4B55-B5E9-3A0D07AA40A6}" type="presParOf" srcId="{F7A4AC33-D4A9-46DE-9645-FE0C7E2CB9AC}" destId="{8DC43FAF-3E9A-48C7-959D-E0E1480A6F77}"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C6A28-CC57-45C3-B713-68F2EFC8A4E6}"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884B8657-D33D-4E0A-A824-0AE8F0C858C3}">
      <dgm:prSet phldrT="[Text]"/>
      <dgm:spPr/>
      <dgm:t>
        <a:bodyPr/>
        <a:lstStyle/>
        <a:p>
          <a:r>
            <a:rPr lang="en-US" dirty="0"/>
            <a:t>21-Weeks</a:t>
          </a:r>
        </a:p>
      </dgm:t>
    </dgm:pt>
    <dgm:pt modelId="{8623F71C-0BFC-4ACC-AB4E-990BE1864E4C}" type="parTrans" cxnId="{12443457-0F78-402C-9DBB-1014085FAA6D}">
      <dgm:prSet/>
      <dgm:spPr/>
      <dgm:t>
        <a:bodyPr/>
        <a:lstStyle/>
        <a:p>
          <a:endParaRPr lang="en-US"/>
        </a:p>
      </dgm:t>
    </dgm:pt>
    <dgm:pt modelId="{4A8341CC-F999-4B28-8D1C-55B370158749}" type="sibTrans" cxnId="{12443457-0F78-402C-9DBB-1014085FAA6D}">
      <dgm:prSet/>
      <dgm:spPr/>
      <dgm:t>
        <a:bodyPr/>
        <a:lstStyle/>
        <a:p>
          <a:endParaRPr lang="en-US"/>
        </a:p>
      </dgm:t>
    </dgm:pt>
    <dgm:pt modelId="{29BE108A-557B-436C-A249-1801D18C6C06}">
      <dgm:prSet phldrT="[Text]"/>
      <dgm:spPr/>
      <dgm:t>
        <a:bodyPr/>
        <a:lstStyle/>
        <a:p>
          <a:r>
            <a:rPr lang="en-US" dirty="0"/>
            <a:t>Monthly</a:t>
          </a:r>
        </a:p>
      </dgm:t>
    </dgm:pt>
    <dgm:pt modelId="{B7D01297-ABE7-4E0E-8221-9D5E80020B20}" type="parTrans" cxnId="{61F335A9-C303-4AAE-9C3E-6A9D91303852}">
      <dgm:prSet/>
      <dgm:spPr/>
      <dgm:t>
        <a:bodyPr/>
        <a:lstStyle/>
        <a:p>
          <a:endParaRPr lang="en-US"/>
        </a:p>
      </dgm:t>
    </dgm:pt>
    <dgm:pt modelId="{4B742242-C444-45FE-A829-3316DDC4AD15}" type="sibTrans" cxnId="{61F335A9-C303-4AAE-9C3E-6A9D91303852}">
      <dgm:prSet/>
      <dgm:spPr/>
      <dgm:t>
        <a:bodyPr/>
        <a:lstStyle/>
        <a:p>
          <a:endParaRPr lang="en-US"/>
        </a:p>
      </dgm:t>
    </dgm:pt>
    <dgm:pt modelId="{52E90D9B-A451-4ECB-A988-65D7E0721C56}">
      <dgm:prSet phldrT="[Text]"/>
      <dgm:spPr/>
      <dgm:t>
        <a:bodyPr/>
        <a:lstStyle/>
        <a:p>
          <a:r>
            <a:rPr lang="en-US" dirty="0"/>
            <a:t>4</a:t>
          </a:r>
          <a:r>
            <a:rPr lang="en-US" baseline="30000" dirty="0"/>
            <a:t>th</a:t>
          </a:r>
          <a:r>
            <a:rPr lang="en-US" baseline="0" dirty="0"/>
            <a:t> Saturdays</a:t>
          </a:r>
          <a:endParaRPr lang="en-US" dirty="0"/>
        </a:p>
      </dgm:t>
    </dgm:pt>
    <dgm:pt modelId="{57B5EEEF-B9CF-4B12-A6F2-2653CE0F1AAB}" type="parTrans" cxnId="{B27F0AE5-D875-43F4-96FC-12B0B6B2DA22}">
      <dgm:prSet/>
      <dgm:spPr/>
      <dgm:t>
        <a:bodyPr/>
        <a:lstStyle/>
        <a:p>
          <a:endParaRPr lang="en-US"/>
        </a:p>
      </dgm:t>
    </dgm:pt>
    <dgm:pt modelId="{167C8509-3D1F-4C9D-9F18-AC084954BA2F}" type="sibTrans" cxnId="{B27F0AE5-D875-43F4-96FC-12B0B6B2DA22}">
      <dgm:prSet/>
      <dgm:spPr/>
      <dgm:t>
        <a:bodyPr/>
        <a:lstStyle/>
        <a:p>
          <a:endParaRPr lang="en-US"/>
        </a:p>
      </dgm:t>
    </dgm:pt>
    <dgm:pt modelId="{1E48E268-1ACC-48A8-A6FC-608213A71B3E}">
      <dgm:prSet phldrT="[Text]"/>
      <dgm:spPr/>
      <dgm:t>
        <a:bodyPr/>
        <a:lstStyle/>
        <a:p>
          <a:r>
            <a:rPr lang="en-US" dirty="0"/>
            <a:t>Monthly</a:t>
          </a:r>
        </a:p>
      </dgm:t>
    </dgm:pt>
    <dgm:pt modelId="{503824B4-8C17-4D13-A4C5-C8A24A5AC199}" type="parTrans" cxnId="{7F4E1ECF-CF30-4566-9320-47B921495474}">
      <dgm:prSet/>
      <dgm:spPr/>
      <dgm:t>
        <a:bodyPr/>
        <a:lstStyle/>
        <a:p>
          <a:endParaRPr lang="en-US"/>
        </a:p>
      </dgm:t>
    </dgm:pt>
    <dgm:pt modelId="{C72BC438-006C-44E7-B611-8802C0408E43}" type="sibTrans" cxnId="{7F4E1ECF-CF30-4566-9320-47B921495474}">
      <dgm:prSet/>
      <dgm:spPr/>
      <dgm:t>
        <a:bodyPr/>
        <a:lstStyle/>
        <a:p>
          <a:endParaRPr lang="en-US"/>
        </a:p>
      </dgm:t>
    </dgm:pt>
    <dgm:pt modelId="{E0464B81-882A-44EC-B5AE-38F317FDC978}">
      <dgm:prSet phldrT="[Text]"/>
      <dgm:spPr/>
      <dgm:t>
        <a:bodyPr/>
        <a:lstStyle/>
        <a:p>
          <a:r>
            <a:rPr lang="en-US" dirty="0"/>
            <a:t>Mentor Team Check-Ins</a:t>
          </a:r>
        </a:p>
      </dgm:t>
    </dgm:pt>
    <dgm:pt modelId="{72D2B397-D1BA-48AD-A3C5-116A8455487E}" type="parTrans" cxnId="{2BCEFC94-BCF3-48AE-B7F3-73DB57E4A22D}">
      <dgm:prSet/>
      <dgm:spPr/>
      <dgm:t>
        <a:bodyPr/>
        <a:lstStyle/>
        <a:p>
          <a:endParaRPr lang="en-US"/>
        </a:p>
      </dgm:t>
    </dgm:pt>
    <dgm:pt modelId="{07416259-E870-4C04-884F-481BE2963EAE}" type="sibTrans" cxnId="{2BCEFC94-BCF3-48AE-B7F3-73DB57E4A22D}">
      <dgm:prSet/>
      <dgm:spPr/>
      <dgm:t>
        <a:bodyPr/>
        <a:lstStyle/>
        <a:p>
          <a:endParaRPr lang="en-US"/>
        </a:p>
      </dgm:t>
    </dgm:pt>
    <dgm:pt modelId="{355E3FB0-4D90-4432-AF57-930C91099418}">
      <dgm:prSet phldrT="[Text]"/>
      <dgm:spPr/>
      <dgm:t>
        <a:bodyPr/>
        <a:lstStyle/>
        <a:p>
          <a:r>
            <a:rPr lang="en-US" dirty="0"/>
            <a:t>Weekly</a:t>
          </a:r>
        </a:p>
      </dgm:t>
    </dgm:pt>
    <dgm:pt modelId="{EA5182FC-59DD-4562-8F1A-90A1CB9418ED}" type="sibTrans" cxnId="{47AF1776-8C01-4A97-898E-74CBDC175268}">
      <dgm:prSet/>
      <dgm:spPr/>
      <dgm:t>
        <a:bodyPr/>
        <a:lstStyle/>
        <a:p>
          <a:endParaRPr lang="en-US"/>
        </a:p>
      </dgm:t>
    </dgm:pt>
    <dgm:pt modelId="{CA8FC44E-2FD4-4562-A558-A0BA15E02677}" type="parTrans" cxnId="{47AF1776-8C01-4A97-898E-74CBDC175268}">
      <dgm:prSet/>
      <dgm:spPr/>
      <dgm:t>
        <a:bodyPr/>
        <a:lstStyle/>
        <a:p>
          <a:endParaRPr lang="en-US"/>
        </a:p>
      </dgm:t>
    </dgm:pt>
    <dgm:pt modelId="{CAE09F29-D812-4FD0-9419-D336776AFA03}" type="pres">
      <dgm:prSet presAssocID="{4F6C6A28-CC57-45C3-B713-68F2EFC8A4E6}" presName="Name0" presStyleCnt="0">
        <dgm:presLayoutVars>
          <dgm:dir/>
          <dgm:animLvl val="lvl"/>
          <dgm:resizeHandles val="exact"/>
        </dgm:presLayoutVars>
      </dgm:prSet>
      <dgm:spPr/>
    </dgm:pt>
    <dgm:pt modelId="{E7C7131D-6DBD-46C8-877F-651996FFCD64}" type="pres">
      <dgm:prSet presAssocID="{355E3FB0-4D90-4432-AF57-930C91099418}" presName="linNode" presStyleCnt="0"/>
      <dgm:spPr/>
    </dgm:pt>
    <dgm:pt modelId="{37D11EDD-38B6-40CA-8744-ABEF9B835590}" type="pres">
      <dgm:prSet presAssocID="{355E3FB0-4D90-4432-AF57-930C91099418}" presName="parentText" presStyleLbl="node1" presStyleIdx="0" presStyleCnt="3">
        <dgm:presLayoutVars>
          <dgm:chMax val="1"/>
          <dgm:bulletEnabled val="1"/>
        </dgm:presLayoutVars>
      </dgm:prSet>
      <dgm:spPr/>
    </dgm:pt>
    <dgm:pt modelId="{A3721FC6-023C-46AB-8203-8434C90FC6B0}" type="pres">
      <dgm:prSet presAssocID="{355E3FB0-4D90-4432-AF57-930C91099418}" presName="descendantText" presStyleLbl="alignAccFollowNode1" presStyleIdx="0" presStyleCnt="3">
        <dgm:presLayoutVars>
          <dgm:bulletEnabled val="1"/>
        </dgm:presLayoutVars>
      </dgm:prSet>
      <dgm:spPr/>
    </dgm:pt>
    <dgm:pt modelId="{960168C4-77CF-460A-AA1C-796695170D45}" type="pres">
      <dgm:prSet presAssocID="{EA5182FC-59DD-4562-8F1A-90A1CB9418ED}" presName="sp" presStyleCnt="0"/>
      <dgm:spPr/>
    </dgm:pt>
    <dgm:pt modelId="{81FE847D-7F03-4E3C-ABF0-8A7299C21756}" type="pres">
      <dgm:prSet presAssocID="{29BE108A-557B-436C-A249-1801D18C6C06}" presName="linNode" presStyleCnt="0"/>
      <dgm:spPr/>
    </dgm:pt>
    <dgm:pt modelId="{04417ABD-CC91-4B8F-8D35-E5D9EA484C43}" type="pres">
      <dgm:prSet presAssocID="{29BE108A-557B-436C-A249-1801D18C6C06}" presName="parentText" presStyleLbl="node1" presStyleIdx="1" presStyleCnt="3">
        <dgm:presLayoutVars>
          <dgm:chMax val="1"/>
          <dgm:bulletEnabled val="1"/>
        </dgm:presLayoutVars>
      </dgm:prSet>
      <dgm:spPr/>
    </dgm:pt>
    <dgm:pt modelId="{3DB3FD27-37CD-4B6D-B438-1C93B9122F6C}" type="pres">
      <dgm:prSet presAssocID="{29BE108A-557B-436C-A249-1801D18C6C06}" presName="descendantText" presStyleLbl="alignAccFollowNode1" presStyleIdx="1" presStyleCnt="3">
        <dgm:presLayoutVars>
          <dgm:bulletEnabled val="1"/>
        </dgm:presLayoutVars>
      </dgm:prSet>
      <dgm:spPr/>
    </dgm:pt>
    <dgm:pt modelId="{DC9A7657-A1F7-4611-B6C7-17BCC3B2C6E1}" type="pres">
      <dgm:prSet presAssocID="{4B742242-C444-45FE-A829-3316DDC4AD15}" presName="sp" presStyleCnt="0"/>
      <dgm:spPr/>
    </dgm:pt>
    <dgm:pt modelId="{AB9C782A-553E-42D7-8560-C898045050E9}" type="pres">
      <dgm:prSet presAssocID="{1E48E268-1ACC-48A8-A6FC-608213A71B3E}" presName="linNode" presStyleCnt="0"/>
      <dgm:spPr/>
    </dgm:pt>
    <dgm:pt modelId="{02DE01DA-C731-48C9-874F-44BBB8042779}" type="pres">
      <dgm:prSet presAssocID="{1E48E268-1ACC-48A8-A6FC-608213A71B3E}" presName="parentText" presStyleLbl="node1" presStyleIdx="2" presStyleCnt="3">
        <dgm:presLayoutVars>
          <dgm:chMax val="1"/>
          <dgm:bulletEnabled val="1"/>
        </dgm:presLayoutVars>
      </dgm:prSet>
      <dgm:spPr/>
    </dgm:pt>
    <dgm:pt modelId="{20C88B9B-9E79-4D95-86B9-6D80B2A7CBF1}" type="pres">
      <dgm:prSet presAssocID="{1E48E268-1ACC-48A8-A6FC-608213A71B3E}" presName="descendantText" presStyleLbl="alignAccFollowNode1" presStyleIdx="2" presStyleCnt="3">
        <dgm:presLayoutVars>
          <dgm:bulletEnabled val="1"/>
        </dgm:presLayoutVars>
      </dgm:prSet>
      <dgm:spPr/>
    </dgm:pt>
  </dgm:ptLst>
  <dgm:cxnLst>
    <dgm:cxn modelId="{8729D722-6E2D-44D6-937E-5BC9352D25C2}" type="presOf" srcId="{1E48E268-1ACC-48A8-A6FC-608213A71B3E}" destId="{02DE01DA-C731-48C9-874F-44BBB8042779}" srcOrd="0" destOrd="0" presId="urn:microsoft.com/office/officeart/2005/8/layout/vList5"/>
    <dgm:cxn modelId="{FF782D75-1673-4762-A483-7CEAAF4989A3}" type="presOf" srcId="{29BE108A-557B-436C-A249-1801D18C6C06}" destId="{04417ABD-CC91-4B8F-8D35-E5D9EA484C43}" srcOrd="0" destOrd="0" presId="urn:microsoft.com/office/officeart/2005/8/layout/vList5"/>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61F335A9-C303-4AAE-9C3E-6A9D91303852}" srcId="{4F6C6A28-CC57-45C3-B713-68F2EFC8A4E6}" destId="{29BE108A-557B-436C-A249-1801D18C6C06}" srcOrd="1" destOrd="0" parTransId="{B7D01297-ABE7-4E0E-8221-9D5E80020B20}" sibTransId="{4B742242-C444-45FE-A829-3316DDC4AD15}"/>
    <dgm:cxn modelId="{B9DA5AB8-520D-46B2-A53A-8C0CB39D17A8}" type="presOf" srcId="{355E3FB0-4D90-4432-AF57-930C91099418}" destId="{37D11EDD-38B6-40CA-8744-ABEF9B835590}" srcOrd="0" destOrd="0" presId="urn:microsoft.com/office/officeart/2005/8/layout/vList5"/>
    <dgm:cxn modelId="{9D1160B9-495A-455F-A307-9E0C3B12AF71}" type="presOf" srcId="{E0464B81-882A-44EC-B5AE-38F317FDC978}" destId="{20C88B9B-9E79-4D95-86B9-6D80B2A7CBF1}" srcOrd="0" destOrd="0" presId="urn:microsoft.com/office/officeart/2005/8/layout/vList5"/>
    <dgm:cxn modelId="{7F4E1ECF-CF30-4566-9320-47B921495474}" srcId="{4F6C6A28-CC57-45C3-B713-68F2EFC8A4E6}" destId="{1E48E268-1ACC-48A8-A6FC-608213A71B3E}" srcOrd="2" destOrd="0" parTransId="{503824B4-8C17-4D13-A4C5-C8A24A5AC199}" sibTransId="{C72BC438-006C-44E7-B611-8802C0408E43}"/>
    <dgm:cxn modelId="{B27F0AE5-D875-43F4-96FC-12B0B6B2DA22}" srcId="{29BE108A-557B-436C-A249-1801D18C6C06}" destId="{52E90D9B-A451-4ECB-A988-65D7E0721C56}" srcOrd="0" destOrd="0" parTransId="{57B5EEEF-B9CF-4B12-A6F2-2653CE0F1AAB}" sibTransId="{167C8509-3D1F-4C9D-9F18-AC084954BA2F}"/>
    <dgm:cxn modelId="{A4F4C3E7-F28B-430A-B247-0D3B379FACD1}" type="presOf" srcId="{4F6C6A28-CC57-45C3-B713-68F2EFC8A4E6}" destId="{CAE09F29-D812-4FD0-9419-D336776AFA03}" srcOrd="0" destOrd="0" presId="urn:microsoft.com/office/officeart/2005/8/layout/vList5"/>
    <dgm:cxn modelId="{9ED744EF-91D2-4C2C-8991-E859C8D505D5}" type="presOf" srcId="{884B8657-D33D-4E0A-A824-0AE8F0C858C3}" destId="{A3721FC6-023C-46AB-8203-8434C90FC6B0}" srcOrd="0" destOrd="0" presId="urn:microsoft.com/office/officeart/2005/8/layout/vList5"/>
    <dgm:cxn modelId="{32E19AF8-05FB-4734-9C2B-554788E2A846}" type="presOf" srcId="{52E90D9B-A451-4ECB-A988-65D7E0721C56}" destId="{3DB3FD27-37CD-4B6D-B438-1C93B9122F6C}" srcOrd="0" destOrd="0" presId="urn:microsoft.com/office/officeart/2005/8/layout/vList5"/>
    <dgm:cxn modelId="{6D4286FF-BA9D-4FA6-B6E6-D5EE8EFD5863}" type="presParOf" srcId="{CAE09F29-D812-4FD0-9419-D336776AFA03}" destId="{E7C7131D-6DBD-46C8-877F-651996FFCD64}" srcOrd="0" destOrd="0" presId="urn:microsoft.com/office/officeart/2005/8/layout/vList5"/>
    <dgm:cxn modelId="{087B96F6-D6FA-499B-90EC-A0A27CF560AE}" type="presParOf" srcId="{E7C7131D-6DBD-46C8-877F-651996FFCD64}" destId="{37D11EDD-38B6-40CA-8744-ABEF9B835590}" srcOrd="0" destOrd="0" presId="urn:microsoft.com/office/officeart/2005/8/layout/vList5"/>
    <dgm:cxn modelId="{2A9BB2CE-2EFB-493D-89AE-C9FD74667B76}" type="presParOf" srcId="{E7C7131D-6DBD-46C8-877F-651996FFCD64}" destId="{A3721FC6-023C-46AB-8203-8434C90FC6B0}" srcOrd="1" destOrd="0" presId="urn:microsoft.com/office/officeart/2005/8/layout/vList5"/>
    <dgm:cxn modelId="{6B40DAFB-5F07-4348-B31B-8A469E7EC070}" type="presParOf" srcId="{CAE09F29-D812-4FD0-9419-D336776AFA03}" destId="{960168C4-77CF-460A-AA1C-796695170D45}" srcOrd="1" destOrd="0" presId="urn:microsoft.com/office/officeart/2005/8/layout/vList5"/>
    <dgm:cxn modelId="{10EEF8B4-D77D-4B0B-BCEB-3ADA74EB9545}" type="presParOf" srcId="{CAE09F29-D812-4FD0-9419-D336776AFA03}" destId="{81FE847D-7F03-4E3C-ABF0-8A7299C21756}" srcOrd="2" destOrd="0" presId="urn:microsoft.com/office/officeart/2005/8/layout/vList5"/>
    <dgm:cxn modelId="{152E9886-64A3-4A92-9136-8EB7DCBF727A}" type="presParOf" srcId="{81FE847D-7F03-4E3C-ABF0-8A7299C21756}" destId="{04417ABD-CC91-4B8F-8D35-E5D9EA484C43}" srcOrd="0" destOrd="0" presId="urn:microsoft.com/office/officeart/2005/8/layout/vList5"/>
    <dgm:cxn modelId="{527A6316-459B-49F5-9866-11159E9B9F48}" type="presParOf" srcId="{81FE847D-7F03-4E3C-ABF0-8A7299C21756}" destId="{3DB3FD27-37CD-4B6D-B438-1C93B9122F6C}" srcOrd="1" destOrd="0" presId="urn:microsoft.com/office/officeart/2005/8/layout/vList5"/>
    <dgm:cxn modelId="{BC982B89-FD81-4283-B334-11FC7B084153}" type="presParOf" srcId="{CAE09F29-D812-4FD0-9419-D336776AFA03}" destId="{DC9A7657-A1F7-4611-B6C7-17BCC3B2C6E1}" srcOrd="3" destOrd="0" presId="urn:microsoft.com/office/officeart/2005/8/layout/vList5"/>
    <dgm:cxn modelId="{32830AD7-866B-4D1A-B269-CD9E00BFBFEA}" type="presParOf" srcId="{CAE09F29-D812-4FD0-9419-D336776AFA03}" destId="{AB9C782A-553E-42D7-8560-C898045050E9}" srcOrd="4" destOrd="0" presId="urn:microsoft.com/office/officeart/2005/8/layout/vList5"/>
    <dgm:cxn modelId="{30882164-B0A6-4753-928E-111070996E93}" type="presParOf" srcId="{AB9C782A-553E-42D7-8560-C898045050E9}" destId="{02DE01DA-C731-48C9-874F-44BBB8042779}" srcOrd="0" destOrd="0" presId="urn:microsoft.com/office/officeart/2005/8/layout/vList5"/>
    <dgm:cxn modelId="{4163558B-3C3A-4629-93C9-7A64244BB205}" type="presParOf" srcId="{AB9C782A-553E-42D7-8560-C898045050E9}" destId="{20C88B9B-9E79-4D95-86B9-6D80B2A7CBF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147A-DB8C-47D2-B4D3-C1833C680F8E}">
      <dsp:nvSpPr>
        <dsp:cNvPr id="0" name=""/>
        <dsp:cNvSpPr/>
      </dsp:nvSpPr>
      <dsp:spPr>
        <a:xfrm>
          <a:off x="0" y="0"/>
          <a:ext cx="12192000" cy="2303284"/>
        </a:xfrm>
        <a:prstGeom prst="roundRect">
          <a:avLst>
            <a:gd name="adj" fmla="val 10000"/>
          </a:avLst>
        </a:prstGeom>
        <a:solidFill>
          <a:schemeClr val="lt1">
            <a:alpha val="90000"/>
            <a:tint val="40000"/>
            <a:hueOff val="0"/>
            <a:satOff val="0"/>
            <a:lumOff val="0"/>
            <a:alphaOff val="0"/>
          </a:schemeClr>
        </a:solidFill>
        <a:ln w="12700"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794AD-3C4F-451D-B8FC-BD3724D0E4E3}">
      <dsp:nvSpPr>
        <dsp:cNvPr id="0" name=""/>
        <dsp:cNvSpPr/>
      </dsp:nvSpPr>
      <dsp:spPr>
        <a:xfrm>
          <a:off x="366190" y="307104"/>
          <a:ext cx="1496913" cy="1689075"/>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l="-64000" r="-64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3754E-5668-4C51-B5F9-0D4FEA9E13BE}">
      <dsp:nvSpPr>
        <dsp:cNvPr id="0" name=""/>
        <dsp:cNvSpPr/>
      </dsp:nvSpPr>
      <dsp:spPr>
        <a:xfrm rot="10800000">
          <a:off x="366190"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Children in the United States are more likely to be exposed to violence and crime than adults.  Each year, in America, millions of children are exposed to violence in their homes, schools, and communities as both victims and witnesses. </a:t>
          </a:r>
          <a:endParaRPr lang="en-US" sz="1000" kern="1200" dirty="0"/>
        </a:p>
      </dsp:txBody>
      <dsp:txXfrm rot="10800000">
        <a:off x="412225" y="2303284"/>
        <a:ext cx="1404843" cy="2769090"/>
      </dsp:txXfrm>
    </dsp:sp>
    <dsp:sp modelId="{185CCD82-D69E-4C72-B9C7-3FDB1BDA316A}">
      <dsp:nvSpPr>
        <dsp:cNvPr id="0" name=""/>
        <dsp:cNvSpPr/>
      </dsp:nvSpPr>
      <dsp:spPr>
        <a:xfrm>
          <a:off x="2012794" y="307104"/>
          <a:ext cx="1496913" cy="1689075"/>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7000" b="-7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6FCF0-A03C-4B15-847A-DCAFE36AE7AE}">
      <dsp:nvSpPr>
        <dsp:cNvPr id="0" name=""/>
        <dsp:cNvSpPr/>
      </dsp:nvSpPr>
      <dsp:spPr>
        <a:xfrm rot="10800000">
          <a:off x="2012794"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i="0" kern="1200" dirty="0">
              <a:solidFill>
                <a:srgbClr val="404041"/>
              </a:solidFill>
              <a:effectLst/>
              <a:latin typeface="AvenirLTStd-Black"/>
            </a:rPr>
            <a:t>In 2020 NCMEC assisted law enforcement and families with more than 29,800 cases of missing children.</a:t>
          </a:r>
        </a:p>
        <a:p>
          <a:pPr marL="0" lvl="0" indent="0" algn="ctr" defTabSz="444500">
            <a:lnSpc>
              <a:spcPct val="90000"/>
            </a:lnSpc>
            <a:spcBef>
              <a:spcPct val="0"/>
            </a:spcBef>
            <a:spcAft>
              <a:spcPct val="35000"/>
            </a:spcAft>
            <a:buNone/>
          </a:pPr>
          <a:r>
            <a:rPr lang="en-US" sz="1000" b="0" i="0" kern="1200" dirty="0">
              <a:solidFill>
                <a:srgbClr val="404041"/>
              </a:solidFill>
              <a:effectLst/>
              <a:latin typeface="AvenirLTStd-Black"/>
            </a:rPr>
            <a:t>Case type: 91 % endangered runaways. 5 % family abductions. 3 % critically missing young adults, ages 18 to 20. Less than 1 % of nonfamily abductions. 1 % lost, injured, or otherwise missing children. </a:t>
          </a:r>
          <a:endParaRPr lang="en-US" sz="1000" kern="1200" dirty="0"/>
        </a:p>
      </dsp:txBody>
      <dsp:txXfrm rot="10800000">
        <a:off x="2058829" y="2303284"/>
        <a:ext cx="1404843" cy="2769090"/>
      </dsp:txXfrm>
    </dsp:sp>
    <dsp:sp modelId="{03FAD728-411D-4131-B9A2-F92498CBF957}">
      <dsp:nvSpPr>
        <dsp:cNvPr id="0" name=""/>
        <dsp:cNvSpPr/>
      </dsp:nvSpPr>
      <dsp:spPr>
        <a:xfrm>
          <a:off x="3659399" y="307104"/>
          <a:ext cx="1496913" cy="1689075"/>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l="-64000" r="-64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F9D45-20D4-4FC0-9B5B-BE4BA5C33091}">
      <dsp:nvSpPr>
        <dsp:cNvPr id="0" name=""/>
        <dsp:cNvSpPr/>
      </dsp:nvSpPr>
      <dsp:spPr>
        <a:xfrm rot="10800000">
          <a:off x="3659399"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t>In 2019, the FBI, stated that there were 421,394 NCIC entries for missing children. In 2018, the total number of missing children entries was 424,066.</a:t>
          </a:r>
        </a:p>
        <a:p>
          <a:pPr marL="0" lvl="0" indent="0" algn="ctr" defTabSz="400050">
            <a:lnSpc>
              <a:spcPct val="90000"/>
            </a:lnSpc>
            <a:spcBef>
              <a:spcPct val="0"/>
            </a:spcBef>
            <a:spcAft>
              <a:spcPct val="35000"/>
            </a:spcAft>
            <a:buNone/>
          </a:pPr>
          <a:r>
            <a:rPr lang="en-US" sz="900" b="0" i="0" kern="1200" dirty="0">
              <a:solidFill>
                <a:srgbClr val="1A2A36"/>
              </a:solidFill>
              <a:effectLst/>
              <a:latin typeface="Open Sans"/>
            </a:rPr>
            <a:t>Running away from home 1X decreases the likelihood that a youth will graduate from high school by 10%.</a:t>
          </a:r>
          <a:r>
            <a:rPr lang="en-US" sz="900" b="1" i="0" kern="1200" dirty="0">
              <a:solidFill>
                <a:srgbClr val="1A2A36"/>
              </a:solidFill>
              <a:effectLst/>
              <a:latin typeface="Open Sans"/>
            </a:rPr>
            <a:t> </a:t>
          </a:r>
          <a:endParaRPr lang="en-US" sz="900" b="0" i="0" kern="1200" dirty="0">
            <a:solidFill>
              <a:srgbClr val="1A2A36"/>
            </a:solidFill>
            <a:effectLst/>
            <a:latin typeface="Open Sans"/>
          </a:endParaRPr>
        </a:p>
        <a:p>
          <a:pPr marL="0" lvl="0" indent="0" algn="ctr" defTabSz="400050">
            <a:lnSpc>
              <a:spcPct val="90000"/>
            </a:lnSpc>
            <a:spcBef>
              <a:spcPct val="0"/>
            </a:spcBef>
            <a:spcAft>
              <a:spcPct val="35000"/>
            </a:spcAft>
            <a:buNone/>
          </a:pPr>
          <a:r>
            <a:rPr lang="en-US" sz="900" b="0" i="0" kern="1200" dirty="0">
              <a:solidFill>
                <a:srgbClr val="1A2A36"/>
              </a:solidFill>
              <a:effectLst/>
              <a:latin typeface="Open Sans"/>
            </a:rPr>
            <a:t>Running away from home 2+ times decreases the likelihood of completing high school by 18%.</a:t>
          </a:r>
          <a:r>
            <a:rPr lang="en-US" sz="900" b="1" i="0" kern="1200" dirty="0">
              <a:solidFill>
                <a:srgbClr val="1A2A36"/>
              </a:solidFill>
              <a:effectLst/>
              <a:latin typeface="Open Sans"/>
            </a:rPr>
            <a:t> </a:t>
          </a:r>
          <a:endParaRPr lang="en-US" sz="900" i="1" kern="1200" dirty="0">
            <a:solidFill>
              <a:srgbClr val="1A2A36"/>
            </a:solidFill>
            <a:latin typeface="Open Sans"/>
          </a:endParaRPr>
        </a:p>
      </dsp:txBody>
      <dsp:txXfrm rot="10800000">
        <a:off x="3705434" y="2303284"/>
        <a:ext cx="1404843" cy="2769090"/>
      </dsp:txXfrm>
    </dsp:sp>
    <dsp:sp modelId="{76784606-C2EE-4398-8B19-48BFA20DE566}">
      <dsp:nvSpPr>
        <dsp:cNvPr id="0" name=""/>
        <dsp:cNvSpPr/>
      </dsp:nvSpPr>
      <dsp:spPr>
        <a:xfrm>
          <a:off x="5306004" y="307104"/>
          <a:ext cx="1496913" cy="1689075"/>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l="-34000" r="-34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35A91-8716-4D39-8DFF-CBD3D5AE2BA4}">
      <dsp:nvSpPr>
        <dsp:cNvPr id="0" name=""/>
        <dsp:cNvSpPr/>
      </dsp:nvSpPr>
      <dsp:spPr>
        <a:xfrm rot="10800000">
          <a:off x="5306004"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i="0" kern="1200" dirty="0"/>
            <a:t>In one study,  3–24% of women report that their first sexual experience was forced.</a:t>
          </a:r>
          <a:r>
            <a:rPr lang="en-US" sz="1000" kern="1200" dirty="0"/>
            <a:t> </a:t>
          </a:r>
        </a:p>
      </dsp:txBody>
      <dsp:txXfrm rot="10800000">
        <a:off x="5352039" y="2303284"/>
        <a:ext cx="1404843" cy="2769090"/>
      </dsp:txXfrm>
    </dsp:sp>
    <dsp:sp modelId="{AE0BF6A3-A554-45AA-AFFE-1CC19922AA3E}">
      <dsp:nvSpPr>
        <dsp:cNvPr id="0" name=""/>
        <dsp:cNvSpPr/>
      </dsp:nvSpPr>
      <dsp:spPr>
        <a:xfrm>
          <a:off x="6994147" y="307104"/>
          <a:ext cx="1496913" cy="1689075"/>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val="0"/>
              </a:ext>
            </a:extLst>
          </a:blip>
          <a:srcRect/>
          <a:stretch>
            <a:fillRect l="-50000" r="-50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103EA-CE94-4463-B927-4847FD9DD000}">
      <dsp:nvSpPr>
        <dsp:cNvPr id="0" name=""/>
        <dsp:cNvSpPr/>
      </dsp:nvSpPr>
      <dsp:spPr>
        <a:xfrm rot="10800000">
          <a:off x="6952608" y="2303284"/>
          <a:ext cx="1579991"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Youth violence is a global public health problem. It includes a range of acts from bullying and physical fighting, to more severe sexual and physical assault to homicide. </a:t>
          </a:r>
        </a:p>
        <a:p>
          <a:pPr marL="0" lvl="0" indent="0" algn="ctr" defTabSz="533400">
            <a:lnSpc>
              <a:spcPct val="90000"/>
            </a:lnSpc>
            <a:spcBef>
              <a:spcPct val="0"/>
            </a:spcBef>
            <a:spcAft>
              <a:spcPct val="35000"/>
            </a:spcAft>
            <a:buNone/>
          </a:pPr>
          <a:r>
            <a:rPr lang="en-US" sz="1200" i="0" kern="1200" dirty="0"/>
            <a:t>Youth violence has a serious, often lifelong, impact on a person's physical, psychological, and social functioning. </a:t>
          </a:r>
          <a:endParaRPr lang="en-US" sz="1200" kern="1200" dirty="0"/>
        </a:p>
      </dsp:txBody>
      <dsp:txXfrm rot="10800000">
        <a:off x="7001198" y="2303284"/>
        <a:ext cx="1482811" cy="2766535"/>
      </dsp:txXfrm>
    </dsp:sp>
    <dsp:sp modelId="{FF040546-DC76-41A5-B4F0-C172A6692383}">
      <dsp:nvSpPr>
        <dsp:cNvPr id="0" name=""/>
        <dsp:cNvSpPr/>
      </dsp:nvSpPr>
      <dsp:spPr>
        <a:xfrm>
          <a:off x="8682291" y="307104"/>
          <a:ext cx="1496913" cy="1689075"/>
        </a:xfrm>
        <a:prstGeom prst="roundRect">
          <a:avLst>
            <a:gd name="adj" fmla="val 10000"/>
          </a:avLst>
        </a:prstGeom>
        <a:blipFill>
          <a:blip xmlns:r="http://schemas.openxmlformats.org/officeDocument/2006/relationships" r:embed="rId6" cstate="screen">
            <a:extLst>
              <a:ext uri="{28A0092B-C50C-407E-A947-70E740481C1C}">
                <a14:useLocalDpi xmlns:a14="http://schemas.microsoft.com/office/drawing/2010/main" val="0"/>
              </a:ext>
            </a:extLst>
          </a:blip>
          <a:srcRect/>
          <a:stretch>
            <a:fillRect l="-36000" r="-36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40563-2207-4086-B675-D73B4A720E27}">
      <dsp:nvSpPr>
        <dsp:cNvPr id="0" name=""/>
        <dsp:cNvSpPr/>
      </dsp:nvSpPr>
      <dsp:spPr>
        <a:xfrm rot="10800000">
          <a:off x="8682291"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i="0" kern="1200" dirty="0"/>
            <a:t>Worldwide some 200, 000 homicides occur among youth 10–29 years of age each year, which is 42% of the total number of homicides globally each year. </a:t>
          </a:r>
          <a:endParaRPr lang="en-US" sz="1400" kern="1200" dirty="0"/>
        </a:p>
      </dsp:txBody>
      <dsp:txXfrm rot="10800000">
        <a:off x="8728326" y="2303284"/>
        <a:ext cx="1404843" cy="2769090"/>
      </dsp:txXfrm>
    </dsp:sp>
    <dsp:sp modelId="{A5844921-4920-4E44-A7BE-893DDB5AC3FB}">
      <dsp:nvSpPr>
        <dsp:cNvPr id="0" name=""/>
        <dsp:cNvSpPr/>
      </dsp:nvSpPr>
      <dsp:spPr>
        <a:xfrm>
          <a:off x="10328896" y="307104"/>
          <a:ext cx="1496913" cy="1689075"/>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Lst>
          </a:blip>
          <a:srcRect/>
          <a:stretch>
            <a:fillRect l="-50000" r="-50000"/>
          </a:stretch>
        </a:blip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EA15D-4FF9-40F6-995D-CEB4335390AF}">
      <dsp:nvSpPr>
        <dsp:cNvPr id="0" name=""/>
        <dsp:cNvSpPr/>
      </dsp:nvSpPr>
      <dsp:spPr>
        <a:xfrm rot="10800000">
          <a:off x="10328896" y="2303284"/>
          <a:ext cx="1496913" cy="2815125"/>
        </a:xfrm>
        <a:prstGeom prst="round2SameRect">
          <a:avLst>
            <a:gd name="adj1" fmla="val 10500"/>
            <a:gd name="adj2" fmla="val 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America is home to 5% of the population but has 25% of the world’s prisoners. </a:t>
          </a:r>
        </a:p>
        <a:p>
          <a:pPr marL="0" lvl="0" indent="0" algn="ctr" defTabSz="577850">
            <a:lnSpc>
              <a:spcPct val="90000"/>
            </a:lnSpc>
            <a:spcBef>
              <a:spcPct val="0"/>
            </a:spcBef>
            <a:spcAft>
              <a:spcPct val="35000"/>
            </a:spcAft>
            <a:buNone/>
          </a:pPr>
          <a:r>
            <a:rPr lang="en-US" sz="1300" kern="1200" dirty="0"/>
            <a:t>1 out of 4 human beings in the world are behind bars. </a:t>
          </a:r>
        </a:p>
        <a:p>
          <a:pPr marL="0" lvl="0" indent="0" algn="ctr" defTabSz="577850">
            <a:lnSpc>
              <a:spcPct val="90000"/>
            </a:lnSpc>
            <a:spcBef>
              <a:spcPct val="0"/>
            </a:spcBef>
            <a:spcAft>
              <a:spcPct val="35000"/>
            </a:spcAft>
            <a:buNone/>
          </a:pPr>
          <a:r>
            <a:rPr lang="en-US" sz="1300" kern="1200" dirty="0"/>
            <a:t>The U.S. has the highest incarceration rate in the world.</a:t>
          </a:r>
        </a:p>
      </dsp:txBody>
      <dsp:txXfrm rot="10800000">
        <a:off x="10374931" y="2303284"/>
        <a:ext cx="1404843" cy="2769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C898A-BC0F-45CF-BD4A-1470A697B836}">
      <dsp:nvSpPr>
        <dsp:cNvPr id="0" name=""/>
        <dsp:cNvSpPr/>
      </dsp:nvSpPr>
      <dsp:spPr>
        <a:xfrm>
          <a:off x="191563" y="0"/>
          <a:ext cx="5100102" cy="173065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Founder &amp; Executive Director </a:t>
          </a:r>
        </a:p>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First Ladies Youth Leadership Foundation, Inc.</a:t>
          </a:r>
        </a:p>
      </dsp:txBody>
      <dsp:txXfrm>
        <a:off x="191563" y="0"/>
        <a:ext cx="5100102" cy="1730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1FC6-023C-46AB-8203-8434C90FC6B0}">
      <dsp:nvSpPr>
        <dsp:cNvPr id="0" name=""/>
        <dsp:cNvSpPr/>
      </dsp:nvSpPr>
      <dsp:spPr>
        <a:xfrm rot="5400000">
          <a:off x="3870966" y="-1525625"/>
          <a:ext cx="755888" cy="3998974"/>
        </a:xfrm>
        <a:prstGeom prst="round2SameRect">
          <a:avLst/>
        </a:prstGeom>
        <a:solidFill>
          <a:schemeClr val="accent4">
            <a:alpha val="90000"/>
            <a:tint val="40000"/>
            <a:hueOff val="0"/>
            <a:satOff val="0"/>
            <a:lumOff val="0"/>
            <a:alphaOff val="0"/>
          </a:schemeClr>
        </a:solidFill>
        <a:ln w="6350" cap="flat" cmpd="sng" algn="in">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21-Weeks</a:t>
          </a:r>
        </a:p>
      </dsp:txBody>
      <dsp:txXfrm rot="-5400000">
        <a:off x="2249424" y="132816"/>
        <a:ext cx="3962075" cy="682090"/>
      </dsp:txXfrm>
    </dsp:sp>
    <dsp:sp modelId="{37D11EDD-38B6-40CA-8744-ABEF9B835590}">
      <dsp:nvSpPr>
        <dsp:cNvPr id="0" name=""/>
        <dsp:cNvSpPr/>
      </dsp:nvSpPr>
      <dsp:spPr>
        <a:xfrm>
          <a:off x="0" y="1431"/>
          <a:ext cx="2249423" cy="944860"/>
        </a:xfrm>
        <a:prstGeom prst="roundRect">
          <a:avLst/>
        </a:prstGeom>
        <a:gradFill rotWithShape="0">
          <a:gsLst>
            <a:gs pos="0">
              <a:schemeClr val="accent4">
                <a:hueOff val="0"/>
                <a:satOff val="0"/>
                <a:lumOff val="0"/>
                <a:alphaOff val="0"/>
                <a:tint val="100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innerShdw blurRad="88900" dist="25400" dir="10800000">
            <a:srgbClr val="000000">
              <a:alpha val="25000"/>
            </a:srgbClr>
          </a:innerShdw>
          <a:outerShdw blurRad="25400" dist="25400" dir="5400000" rotWithShape="0">
            <a:srgbClr val="FFFFFF">
              <a:alpha val="1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Weekly</a:t>
          </a:r>
        </a:p>
      </dsp:txBody>
      <dsp:txXfrm>
        <a:off x="46124" y="47555"/>
        <a:ext cx="2157175" cy="852612"/>
      </dsp:txXfrm>
    </dsp:sp>
    <dsp:sp modelId="{3DB3FD27-37CD-4B6D-B438-1C93B9122F6C}">
      <dsp:nvSpPr>
        <dsp:cNvPr id="0" name=""/>
        <dsp:cNvSpPr/>
      </dsp:nvSpPr>
      <dsp:spPr>
        <a:xfrm rot="5400000">
          <a:off x="3870966" y="-533521"/>
          <a:ext cx="755888" cy="3998974"/>
        </a:xfrm>
        <a:prstGeom prst="round2SameRect">
          <a:avLst/>
        </a:prstGeom>
        <a:solidFill>
          <a:schemeClr val="accent4">
            <a:alpha val="90000"/>
            <a:tint val="40000"/>
            <a:hueOff val="0"/>
            <a:satOff val="0"/>
            <a:lumOff val="0"/>
            <a:alphaOff val="0"/>
          </a:schemeClr>
        </a:solidFill>
        <a:ln w="6350" cap="flat" cmpd="sng" algn="in">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4</a:t>
          </a:r>
          <a:r>
            <a:rPr lang="en-US" sz="2800" kern="1200" baseline="30000" dirty="0"/>
            <a:t>th</a:t>
          </a:r>
          <a:r>
            <a:rPr lang="en-US" sz="2800" kern="1200" baseline="0" dirty="0"/>
            <a:t> Saturdays</a:t>
          </a:r>
          <a:endParaRPr lang="en-US" sz="2800" kern="1200" dirty="0"/>
        </a:p>
      </dsp:txBody>
      <dsp:txXfrm rot="-5400000">
        <a:off x="2249424" y="1124920"/>
        <a:ext cx="3962075" cy="682090"/>
      </dsp:txXfrm>
    </dsp:sp>
    <dsp:sp modelId="{04417ABD-CC91-4B8F-8D35-E5D9EA484C43}">
      <dsp:nvSpPr>
        <dsp:cNvPr id="0" name=""/>
        <dsp:cNvSpPr/>
      </dsp:nvSpPr>
      <dsp:spPr>
        <a:xfrm>
          <a:off x="0" y="993535"/>
          <a:ext cx="2249423" cy="944860"/>
        </a:xfrm>
        <a:prstGeom prst="roundRect">
          <a:avLst/>
        </a:prstGeom>
        <a:gradFill rotWithShape="0">
          <a:gsLst>
            <a:gs pos="0">
              <a:schemeClr val="accent4">
                <a:hueOff val="0"/>
                <a:satOff val="0"/>
                <a:lumOff val="0"/>
                <a:alphaOff val="0"/>
                <a:tint val="100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innerShdw blurRad="88900" dist="25400" dir="10800000">
            <a:srgbClr val="000000">
              <a:alpha val="25000"/>
            </a:srgbClr>
          </a:innerShdw>
          <a:outerShdw blurRad="25400" dist="25400" dir="5400000" rotWithShape="0">
            <a:srgbClr val="FFFFFF">
              <a:alpha val="1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Monthly</a:t>
          </a:r>
        </a:p>
      </dsp:txBody>
      <dsp:txXfrm>
        <a:off x="46124" y="1039659"/>
        <a:ext cx="2157175" cy="852612"/>
      </dsp:txXfrm>
    </dsp:sp>
    <dsp:sp modelId="{20C88B9B-9E79-4D95-86B9-6D80B2A7CBF1}">
      <dsp:nvSpPr>
        <dsp:cNvPr id="0" name=""/>
        <dsp:cNvSpPr/>
      </dsp:nvSpPr>
      <dsp:spPr>
        <a:xfrm rot="5400000">
          <a:off x="3870966" y="458582"/>
          <a:ext cx="755888" cy="3998974"/>
        </a:xfrm>
        <a:prstGeom prst="round2SameRect">
          <a:avLst/>
        </a:prstGeom>
        <a:solidFill>
          <a:schemeClr val="accent4">
            <a:alpha val="90000"/>
            <a:tint val="40000"/>
            <a:hueOff val="0"/>
            <a:satOff val="0"/>
            <a:lumOff val="0"/>
            <a:alphaOff val="0"/>
          </a:schemeClr>
        </a:solidFill>
        <a:ln w="6350" cap="flat" cmpd="sng" algn="in">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Mentor Team Check-Ins</a:t>
          </a:r>
        </a:p>
      </dsp:txBody>
      <dsp:txXfrm rot="-5400000">
        <a:off x="2249424" y="2117024"/>
        <a:ext cx="3962075" cy="682090"/>
      </dsp:txXfrm>
    </dsp:sp>
    <dsp:sp modelId="{02DE01DA-C731-48C9-874F-44BBB8042779}">
      <dsp:nvSpPr>
        <dsp:cNvPr id="0" name=""/>
        <dsp:cNvSpPr/>
      </dsp:nvSpPr>
      <dsp:spPr>
        <a:xfrm>
          <a:off x="0" y="1985639"/>
          <a:ext cx="2249423" cy="944860"/>
        </a:xfrm>
        <a:prstGeom prst="roundRect">
          <a:avLst/>
        </a:prstGeom>
        <a:gradFill rotWithShape="0">
          <a:gsLst>
            <a:gs pos="0">
              <a:schemeClr val="accent4">
                <a:hueOff val="0"/>
                <a:satOff val="0"/>
                <a:lumOff val="0"/>
                <a:alphaOff val="0"/>
                <a:tint val="100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innerShdw blurRad="88900" dist="25400" dir="10800000">
            <a:srgbClr val="000000">
              <a:alpha val="25000"/>
            </a:srgbClr>
          </a:innerShdw>
          <a:outerShdw blurRad="25400" dist="25400" dir="5400000" rotWithShape="0">
            <a:srgbClr val="FFFFFF">
              <a:alpha val="1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Monthly</a:t>
          </a:r>
        </a:p>
      </dsp:txBody>
      <dsp:txXfrm>
        <a:off x="46124" y="2031763"/>
        <a:ext cx="2157175" cy="85261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4" tIns="46586" rIns="93174" bIns="46586" rtlCol="0"/>
          <a:lstStyle>
            <a:lvl1pPr algn="r">
              <a:defRPr sz="1200"/>
            </a:lvl1pPr>
          </a:lstStyle>
          <a:p>
            <a:fld id="{7CCA049B-3A46-4BDA-A8F5-2925B00FE570}" type="datetimeFigureOut">
              <a:rPr lang="en-US" smtClean="0"/>
              <a:t>6/30/2023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4" tIns="46586" rIns="93174" bIns="46586" rtlCol="0"/>
          <a:lstStyle>
            <a:lvl1pPr algn="r">
              <a:defRPr sz="1200"/>
            </a:lvl1pPr>
          </a:lstStyle>
          <a:p>
            <a:fld id="{44C46CEC-428A-4DD0-A7C7-21AF8DE33E93}" type="datetimeFigureOut">
              <a:rPr lang="en-US" smtClean="0"/>
              <a:t>6/30/2023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2868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13</a:t>
            </a:fld>
            <a:endParaRPr lang="en-US" dirty="0"/>
          </a:p>
        </p:txBody>
      </p:sp>
    </p:spTree>
    <p:extLst>
      <p:ext uri="{BB962C8B-B14F-4D97-AF65-F5344CB8AC3E}">
        <p14:creationId xmlns:p14="http://schemas.microsoft.com/office/powerpoint/2010/main" val="80958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108705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44032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366503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Mentor.org</a:t>
            </a:r>
          </a:p>
        </p:txBody>
      </p:sp>
      <p:sp>
        <p:nvSpPr>
          <p:cNvPr id="4" name="Slide Number Placeholder 3"/>
          <p:cNvSpPr>
            <a:spLocks noGrp="1"/>
          </p:cNvSpPr>
          <p:nvPr>
            <p:ph type="sldNum" sz="quarter" idx="5"/>
          </p:nvPr>
        </p:nvSpPr>
        <p:spPr/>
        <p:txBody>
          <a:bodyPr/>
          <a:lstStyle/>
          <a:p>
            <a:fld id="{A4C8E5D6-E240-4AB4-B03F-F45C58F87E64}" type="slidenum">
              <a:rPr lang="en-US" smtClean="0"/>
              <a:t>6</a:t>
            </a:fld>
            <a:endParaRPr lang="en-US" dirty="0"/>
          </a:p>
        </p:txBody>
      </p:sp>
    </p:spTree>
    <p:extLst>
      <p:ext uri="{BB962C8B-B14F-4D97-AF65-F5344CB8AC3E}">
        <p14:creationId xmlns:p14="http://schemas.microsoft.com/office/powerpoint/2010/main" val="304465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3229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269070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10</a:t>
            </a:fld>
            <a:endParaRPr lang="en-US" dirty="0"/>
          </a:p>
        </p:txBody>
      </p:sp>
    </p:spTree>
    <p:extLst>
      <p:ext uri="{BB962C8B-B14F-4D97-AF65-F5344CB8AC3E}">
        <p14:creationId xmlns:p14="http://schemas.microsoft.com/office/powerpoint/2010/main" val="415078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42854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12</a:t>
            </a:fld>
            <a:endParaRPr lang="en-US" dirty="0"/>
          </a:p>
        </p:txBody>
      </p:sp>
    </p:spTree>
    <p:extLst>
      <p:ext uri="{BB962C8B-B14F-4D97-AF65-F5344CB8AC3E}">
        <p14:creationId xmlns:p14="http://schemas.microsoft.com/office/powerpoint/2010/main" val="237897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6/30/2023</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4997E989-D798-4C62-8E93-3D2D613C2488}" type="slidenum">
              <a:rPr lang="en-US" smtClean="0"/>
              <a:pPr/>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682474"/>
      </p:ext>
    </p:extLst>
  </p:cSld>
  <p:clrMapOvr>
    <a:overrideClrMapping bg1="dk1" tx1="lt1" bg2="dk2" tx2="lt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69990135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6/30/2023</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4997E989-D798-4C62-8E93-3D2D613C2488}" type="slidenum">
              <a:rPr lang="en-US" smtClean="0"/>
              <a:pPr/>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489723"/>
      </p:ext>
    </p:extLst>
  </p:cSld>
  <p:clrMapOvr>
    <a:masterClrMapping/>
  </p:clrMapOvr>
  <p:hf sldNum="0" hdr="0" dt="0"/>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7836620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a:t>Click icon to add picture</a:t>
            </a:r>
            <a:endParaRPr lang="en-US" dirty="0"/>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6/30/2023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1756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5573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92511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73075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89602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9793868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570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DB251-8BE0-437B-8A43-60CCDDF238F7}" type="datetime1">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47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54198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9671-464E-4CCF-971B-6D721230FB3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11900FE-E0B3-44E4-832E-BB535EB86BC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3CE7B-E489-4349-97E1-1FF4D5BA7C1D}"/>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A26A433D-AF88-44F7-9FFA-9A1C4D7CC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D146A-21A1-444F-B825-3F9A234D58E2}"/>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7E6E-DF98-49B9-A249-6E201B0B7714}"/>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B7CF93C-41DF-48AD-B7A4-6BE02F77BF9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B6CD6-49B8-4CDB-B396-75F4CF99E633}"/>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1BB093F2-34E9-4543-A7AE-2CA15490D1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D5D5EE-83C3-4FD1-AA6D-571AEAB51E77}"/>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1CC6-4E00-46F4-A6A2-ACA02653E53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E23C368-58A0-43E5-AD1B-CA36C4938E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6ECAA-209C-4E87-8AF3-1596FEF68209}"/>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0FC40FA2-0862-4439-A829-EB8B3DF5FE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73A26D-A822-4278-96DC-464F5B0C3D24}"/>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5532-8A57-4E15-AEBE-B98D8FFD2794}"/>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3E1D22A-230D-4D10-97E7-F42B34C63E1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859BC-8564-46AD-9648-68C0B1A26983}"/>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E86D6469-3FF9-413D-B792-BB9C748AFD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5007E8-1CDC-429B-969F-0F87441AD5B9}"/>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1429-5A73-40B0-8B67-8268C1308EE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1A37A89-7D80-41E0-92C5-36A48D6E376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BB9A8-446E-4D97-A4CB-2917560C7403}"/>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3861FA30-1BC8-4793-9DCB-48BFDF4C49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3148AE-E64C-4AE9-921D-02C1940CC8DA}"/>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DEDF-A157-47AC-8AB5-B1C49523607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89E3CF5-F508-44C3-9615-D51261C8F2F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D2998-9CD6-40EE-962A-A5F37EA93CAE}"/>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DED36588-82B1-4239-94C7-1156CEAA6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EF7F09-DEE5-4C85-85CF-4EF3F55F8999}"/>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FF49-6ED7-4BEF-9F82-3EFED07565C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58A1FC8-D4ED-4941-A9A6-5EC157A73B3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E243E-73FB-4371-B15F-25DAC93E6CC1}"/>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F03279BE-73B9-4C16-83D5-B14C7805B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8F0EE8-4A69-4795-990B-9F3C3B49726C}"/>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008E-2C7A-423A-9E57-7890178C0CF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ACECC74-83E2-4131-AFD5-90A493B321F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88B16-DA01-43C0-BA51-4718D95D8C57}"/>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A6E0BE2A-6CD9-467E-B32B-A4F3B0357C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259B0D-24DE-4ADD-8E07-C5B4429A5A4F}"/>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3D9D-B5DF-43CB-BC30-F17450A14A8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7B99909-C884-4AFF-B3B0-4BAE00D4565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2FE03-F0CF-4FB8-8E38-EC5E0D16F911}"/>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88D6788B-61A7-4297-9FE7-3B2BA2FACB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693C3F-B7A9-4484-AF71-E3F0D82EE259}"/>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6/30/2023</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4997E989-D798-4C62-8E93-3D2D613C2488}" type="slidenum">
              <a:rPr lang="en-US" smtClean="0"/>
              <a:pPr/>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70957"/>
      </p:ext>
    </p:extLst>
  </p:cSld>
  <p:clrMapOvr>
    <a:masterClrMapping/>
  </p:clrMapOvr>
  <p:hf sldNum="0" hdr="0" dt="0"/>
  <p:extLst>
    <p:ext uri="{DCECCB84-F9BA-43D5-87BE-67443E8EF086}">
      <p15:sldGuideLst xmlns:p15="http://schemas.microsoft.com/office/powerpoint/2012/main">
        <p15:guide id="1" pos="64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A572-9A45-4ACB-92A0-694146DF817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7BA90FB-8CFD-4815-BFA0-8CB72A1481F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6C0D-4B5A-44ED-A140-4CDBEC1BC45F}"/>
              </a:ext>
            </a:extLst>
          </p:cNvPr>
          <p:cNvSpPr>
            <a:spLocks noGrp="1"/>
          </p:cNvSpPr>
          <p:nvPr>
            <p:ph type="dt" sz="half" idx="10"/>
          </p:nvPr>
        </p:nvSpPr>
        <p:spPr/>
        <p:txBody>
          <a:bodyPr/>
          <a:lstStyle/>
          <a:p>
            <a:fld id="{3C633830-2244-49AE-BC4A-47F415C177C6}" type="datetimeFigureOut">
              <a:rPr lang="en-US" smtClean="0"/>
              <a:pPr/>
              <a:t>6/30/2023</a:t>
            </a:fld>
            <a:endParaRPr lang="en-US" dirty="0"/>
          </a:p>
        </p:txBody>
      </p:sp>
      <p:sp>
        <p:nvSpPr>
          <p:cNvPr id="5" name="Footer Placeholder 4">
            <a:extLst>
              <a:ext uri="{FF2B5EF4-FFF2-40B4-BE49-F238E27FC236}">
                <a16:creationId xmlns:a16="http://schemas.microsoft.com/office/drawing/2014/main" id="{EA760B41-172A-49FF-A698-5527FA3D71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E55F00-93C5-46C0-BF73-AC189B97664F}"/>
              </a:ext>
            </a:extLst>
          </p:cNvPr>
          <p:cNvSpPr>
            <a:spLocks noGrp="1"/>
          </p:cNvSpPr>
          <p:nvPr>
            <p:ph type="sldNum" sz="quarter" idx="12"/>
          </p:nvPr>
        </p:nvSpPr>
        <p:spPr/>
        <p:txBody>
          <a:bodyPr/>
          <a:lstStyle/>
          <a:p>
            <a:fld id="{4997E989-D798-4C62-8E93-3D2D613C24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143045494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353590269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8017CB-C85E-4E05-BA57-D45F087501C8}" type="datetime1">
              <a:rPr lang="en-US" smtClean="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34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328973839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291043393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a:p>
        </p:txBody>
      </p:sp>
    </p:spTree>
    <p:extLst>
      <p:ext uri="{BB962C8B-B14F-4D97-AF65-F5344CB8AC3E}">
        <p14:creationId xmlns:p14="http://schemas.microsoft.com/office/powerpoint/2010/main" val="161833985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6/30/2023</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4997E989-D798-4C62-8E93-3D2D613C2488}" type="slidenum">
              <a:rPr lang="en-US" smtClean="0"/>
              <a:pPr/>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693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5" r:id="rId13"/>
    <p:sldLayoutId id="2147483776" r:id="rId14"/>
    <p:sldLayoutId id="2147483777" r:id="rId15"/>
    <p:sldLayoutId id="2147483779" r:id="rId16"/>
    <p:sldLayoutId id="2147483781" r:id="rId17"/>
    <p:sldLayoutId id="2147483782" r:id="rId18"/>
    <p:sldLayoutId id="2147483784" r:id="rId19"/>
    <p:sldLayoutId id="2147483793" r:id="rId20"/>
    <p:sldLayoutId id="2147483749" r:id="rId21"/>
    <p:sldLayoutId id="2147483750" r:id="rId22"/>
    <p:sldLayoutId id="2147483674" r:id="rId23"/>
    <p:sldLayoutId id="2147483721" r:id="rId24"/>
    <p:sldLayoutId id="2147483732" r:id="rId25"/>
    <p:sldLayoutId id="2147483733" r:id="rId26"/>
    <p:sldLayoutId id="2147483727" r:id="rId27"/>
    <p:sldLayoutId id="2147483719" r:id="rId28"/>
    <p:sldLayoutId id="2147483753" r:id="rId29"/>
    <p:sldLayoutId id="2147483745" r:id="rId30"/>
  </p:sldLayoutIdLst>
  <p:hf sldNum="0" hd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guide id="6" orient="horz" pos="2160" userDrawn="1">
          <p15:clr>
            <a:srgbClr val="F26B43"/>
          </p15:clr>
        </p15:guide>
        <p15:guide id="7" pos="3840" userDrawn="1">
          <p15:clr>
            <a:srgbClr val="F26B43"/>
          </p15:clr>
        </p15:guide>
        <p15:guide id="8" pos="192" userDrawn="1">
          <p15:clr>
            <a:srgbClr val="F26B43"/>
          </p15:clr>
        </p15:guide>
        <p15:guide id="9" pos="7536" userDrawn="1">
          <p15:clr>
            <a:srgbClr val="F26B43"/>
          </p15:clr>
        </p15:guide>
        <p15:guide id="10" orient="horz" pos="264" userDrawn="1">
          <p15:clr>
            <a:srgbClr val="F26B43"/>
          </p15:clr>
        </p15:guide>
        <p15:guide id="11" orient="horz" pos="792" userDrawn="1">
          <p15:clr>
            <a:srgbClr val="F26B43"/>
          </p15:clr>
        </p15:guide>
        <p15:guide id="12"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s://www.flickr.com/photos/lumaxart/2137735924"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jpeg"/><Relationship Id="rId4" Type="http://schemas.openxmlformats.org/officeDocument/2006/relationships/diagramData" Target="../diagrams/data3.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mmwr/volumes/69/wr/mm6914e4.htm" TargetMode="External"/><Relationship Id="rId2" Type="http://schemas.openxmlformats.org/officeDocument/2006/relationships/hyperlink" Target="https://www.1800runaway.org/runaway-statistics/third-party-statistics/#intro-to-homeless-youth-issues" TargetMode="External"/><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skillsyouneed.com/learn/mentoring.htm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hyperlink" Target="https://www.merriam-webster.com/dictionary/mentor#h1" TargetMode="External"/><Relationship Id="rId4" Type="http://schemas.openxmlformats.org/officeDocument/2006/relationships/hyperlink" Target="http://www.dictionary.com/browse/Mentor"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ubtitle 8">
            <a:extLst>
              <a:ext uri="{FF2B5EF4-FFF2-40B4-BE49-F238E27FC236}">
                <a16:creationId xmlns:a16="http://schemas.microsoft.com/office/drawing/2014/main" id="{ADCBE687-3BEF-4815-97CE-014042D42519}"/>
              </a:ext>
            </a:extLst>
          </p:cNvPr>
          <p:cNvSpPr txBox="1">
            <a:spLocks/>
          </p:cNvSpPr>
          <p:nvPr/>
        </p:nvSpPr>
        <p:spPr>
          <a:xfrm>
            <a:off x="6605925" y="3934580"/>
            <a:ext cx="5586075" cy="1640983"/>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FF"/>
                </a:solidFill>
                <a:latin typeface="Times New Roman" panose="02020603050405020304" pitchFamily="18" charset="0"/>
                <a:cs typeface="Times New Roman" panose="02020603050405020304" pitchFamily="18" charset="0"/>
              </a:rPr>
              <a:t>The Power of Mentoring:                          Why Mentoring Matters Post-Pandemic and in the Age of AI</a:t>
            </a:r>
          </a:p>
          <a:p>
            <a:r>
              <a:rPr lang="en-US" sz="2000" dirty="0">
                <a:solidFill>
                  <a:srgbClr val="FFFFFF"/>
                </a:solidFill>
                <a:latin typeface="Times New Roman" panose="02020603050405020304" pitchFamily="18" charset="0"/>
                <a:cs typeface="Times New Roman" panose="02020603050405020304" pitchFamily="18" charset="0"/>
              </a:rPr>
              <a:t>By: Antoinette L. Dunstan,                                         Founding Executive Director</a:t>
            </a:r>
          </a:p>
          <a:p>
            <a:r>
              <a:rPr lang="en-US" sz="2000" dirty="0">
                <a:solidFill>
                  <a:srgbClr val="FFFFFF"/>
                </a:solidFill>
                <a:latin typeface="Times New Roman" panose="02020603050405020304" pitchFamily="18" charset="0"/>
                <a:cs typeface="Times New Roman" panose="02020603050405020304" pitchFamily="18" charset="0"/>
              </a:rPr>
              <a:t>Property of: The First Ladies Youth Leadership Foundation, Inc.</a:t>
            </a:r>
          </a:p>
        </p:txBody>
      </p:sp>
      <p:sp>
        <p:nvSpPr>
          <p:cNvPr id="13" name="TextBox 12">
            <a:extLst>
              <a:ext uri="{FF2B5EF4-FFF2-40B4-BE49-F238E27FC236}">
                <a16:creationId xmlns:a16="http://schemas.microsoft.com/office/drawing/2014/main" id="{47D4E101-9787-44F7-826F-4DB225E7B6A0}"/>
              </a:ext>
            </a:extLst>
          </p:cNvPr>
          <p:cNvSpPr txBox="1"/>
          <p:nvPr/>
        </p:nvSpPr>
        <p:spPr>
          <a:xfrm>
            <a:off x="7098332" y="6394963"/>
            <a:ext cx="2300630" cy="369332"/>
          </a:xfrm>
          <a:prstGeom prst="rect">
            <a:avLst/>
          </a:prstGeom>
          <a:noFill/>
        </p:spPr>
        <p:txBody>
          <a:bodyPr wrap="none" rtlCol="0">
            <a:spAutoFit/>
          </a:bodyPr>
          <a:lstStyle/>
          <a:p>
            <a:r>
              <a:rPr lang="en-US" b="1" dirty="0"/>
              <a:t>@thenewfirstladies   </a:t>
            </a:r>
          </a:p>
        </p:txBody>
      </p:sp>
      <p:pic>
        <p:nvPicPr>
          <p:cNvPr id="3" name="Picture 2" descr="Logo&#10;&#10;Description automatically generated">
            <a:extLst>
              <a:ext uri="{FF2B5EF4-FFF2-40B4-BE49-F238E27FC236}">
                <a16:creationId xmlns:a16="http://schemas.microsoft.com/office/drawing/2014/main" id="{F4E4BB5A-E59C-4241-355C-94A23A1A8077}"/>
              </a:ext>
            </a:extLst>
          </p:cNvPr>
          <p:cNvPicPr>
            <a:picLocks noChangeAspect="1"/>
          </p:cNvPicPr>
          <p:nvPr/>
        </p:nvPicPr>
        <p:blipFill rotWithShape="1">
          <a:blip r:embed="rId3"/>
          <a:srcRect l="1118" t="-3839" r="855" b="243"/>
          <a:stretch/>
        </p:blipFill>
        <p:spPr>
          <a:xfrm>
            <a:off x="179614" y="0"/>
            <a:ext cx="6279353" cy="6357060"/>
          </a:xfrm>
          <a:prstGeom prst="rect">
            <a:avLst/>
          </a:prstGeom>
        </p:spPr>
      </p:pic>
      <p:pic>
        <p:nvPicPr>
          <p:cNvPr id="4" name="Picture 3" descr="See the source image">
            <a:extLst>
              <a:ext uri="{FF2B5EF4-FFF2-40B4-BE49-F238E27FC236}">
                <a16:creationId xmlns:a16="http://schemas.microsoft.com/office/drawing/2014/main" id="{8F688712-366D-DC3F-A2ED-A93D83BFE9C9}"/>
              </a:ext>
            </a:extLst>
          </p:cNvPr>
          <p:cNvPicPr/>
          <p:nvPr/>
        </p:nvPicPr>
        <p:blipFill rotWithShape="1">
          <a:blip r:embed="rId4" cstate="screen">
            <a:extLst>
              <a:ext uri="{28A0092B-C50C-407E-A947-70E740481C1C}">
                <a14:useLocalDpi xmlns:a14="http://schemas.microsoft.com/office/drawing/2010/main" val="0"/>
              </a:ext>
            </a:extLst>
          </a:blip>
          <a:srcRect l="66703" t="-6868" r="-2921" b="1688"/>
          <a:stretch/>
        </p:blipFill>
        <p:spPr bwMode="auto">
          <a:xfrm>
            <a:off x="6605925" y="6357060"/>
            <a:ext cx="578646" cy="500940"/>
          </a:xfrm>
          <a:prstGeom prst="rect">
            <a:avLst/>
          </a:prstGeom>
          <a:noFill/>
          <a:ln>
            <a:noFill/>
          </a:ln>
        </p:spPr>
      </p:pic>
    </p:spTree>
    <p:extLst>
      <p:ext uri="{BB962C8B-B14F-4D97-AF65-F5344CB8AC3E}">
        <p14:creationId xmlns:p14="http://schemas.microsoft.com/office/powerpoint/2010/main" val="4617404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4E236F5-522A-473A-920B-746A5AE06CC3}"/>
              </a:ext>
            </a:extLst>
          </p:cNvPr>
          <p:cNvSpPr txBox="1"/>
          <p:nvPr/>
        </p:nvSpPr>
        <p:spPr>
          <a:xfrm>
            <a:off x="8508719" y="1143293"/>
            <a:ext cx="3029688" cy="4268965"/>
          </a:xfrm>
          <a:prstGeom prst="rect">
            <a:avLst/>
          </a:prstGeom>
        </p:spPr>
        <p:txBody>
          <a:bodyPr vert="horz" lIns="91440" tIns="45720" rIns="91440" bIns="45720" rtlCol="0" anchor="t">
            <a:normAutofit/>
          </a:bodyPr>
          <a:lstStyle/>
          <a:p>
            <a:pPr defTabSz="914400">
              <a:lnSpc>
                <a:spcPct val="85000"/>
              </a:lnSpc>
              <a:spcBef>
                <a:spcPct val="0"/>
              </a:spcBef>
              <a:spcAft>
                <a:spcPts val="600"/>
              </a:spcAft>
            </a:pPr>
            <a:endParaRPr lang="en-US" sz="4400" i="1" cap="all" dirty="0">
              <a:solidFill>
                <a:schemeClr val="tx2"/>
              </a:solidFill>
              <a:latin typeface="+mj-lt"/>
              <a:ea typeface="+mj-ea"/>
              <a:cs typeface="+mj-cs"/>
            </a:endParaRPr>
          </a:p>
        </p:txBody>
      </p:sp>
      <p:sp>
        <p:nvSpPr>
          <p:cNvPr id="49" name="Rectangle 48">
            <a:extLst>
              <a:ext uri="{FF2B5EF4-FFF2-40B4-BE49-F238E27FC236}">
                <a16:creationId xmlns:a16="http://schemas.microsoft.com/office/drawing/2014/main" id="{57208EA1-55A6-4DE0-A9AC-06C99B602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6" y="0"/>
            <a:ext cx="29138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15 Easy Hairstyles for Black Girls 2021 - Natural Hairstyles for Kids">
            <a:extLst>
              <a:ext uri="{FF2B5EF4-FFF2-40B4-BE49-F238E27FC236}">
                <a16:creationId xmlns:a16="http://schemas.microsoft.com/office/drawing/2014/main" id="{F62F4BEB-586A-88F2-04B2-C37898367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90" r="19742" b="3"/>
          <a:stretch/>
        </p:blipFill>
        <p:spPr bwMode="auto">
          <a:xfrm>
            <a:off x="-97536" y="10"/>
            <a:ext cx="3776106" cy="5412248"/>
          </a:xfrm>
          <a:prstGeom prst="rect">
            <a:avLst/>
          </a:prstGeom>
          <a:solidFill>
            <a:srgbClr val="FFFFFF"/>
          </a:solidFill>
        </p:spPr>
      </p:pic>
      <p:pic>
        <p:nvPicPr>
          <p:cNvPr id="21" name="Picture 20" descr="A picture containing text&#10;&#10;Description automatically generated">
            <a:extLst>
              <a:ext uri="{FF2B5EF4-FFF2-40B4-BE49-F238E27FC236}">
                <a16:creationId xmlns:a16="http://schemas.microsoft.com/office/drawing/2014/main" id="{20A1CFDB-F0D4-4D06-A733-B1914270B89A}"/>
              </a:ext>
            </a:extLst>
          </p:cNvPr>
          <p:cNvPicPr>
            <a:picLocks noChangeAspect="1"/>
          </p:cNvPicPr>
          <p:nvPr/>
        </p:nvPicPr>
        <p:blipFill rotWithShape="1">
          <a:blip r:embed="rId4">
            <a:extLst>
              <a:ext uri="{28A0092B-C50C-407E-A947-70E740481C1C}">
                <a14:useLocalDpi xmlns:a14="http://schemas.microsoft.com/office/drawing/2010/main" val="0"/>
              </a:ext>
            </a:extLst>
          </a:blip>
          <a:srcRect r="3091" b="3"/>
          <a:stretch/>
        </p:blipFill>
        <p:spPr>
          <a:xfrm>
            <a:off x="3738843" y="-238899"/>
            <a:ext cx="5127566" cy="6756314"/>
          </a:xfrm>
          <a:prstGeom prst="rect">
            <a:avLst/>
          </a:prstGeom>
        </p:spPr>
      </p:pic>
      <p:sp>
        <p:nvSpPr>
          <p:cNvPr id="51" name="Freeform 6">
            <a:extLst>
              <a:ext uri="{FF2B5EF4-FFF2-40B4-BE49-F238E27FC236}">
                <a16:creationId xmlns:a16="http://schemas.microsoft.com/office/drawing/2014/main" id="{F82C4B81-805E-4FE7-A949-4D6CF5F13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53" name="Straight Connector 52">
            <a:extLst>
              <a:ext uri="{FF2B5EF4-FFF2-40B4-BE49-F238E27FC236}">
                <a16:creationId xmlns:a16="http://schemas.microsoft.com/office/drawing/2014/main" id="{05B558A2-967F-4969-B30E-4497D6795C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10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2" name="Picture 41" descr="See the source image">
            <a:extLst>
              <a:ext uri="{FF2B5EF4-FFF2-40B4-BE49-F238E27FC236}">
                <a16:creationId xmlns:a16="http://schemas.microsoft.com/office/drawing/2014/main" id="{3D7291E9-DE83-4C17-81BA-51C2086225EB}"/>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8212" y="6375991"/>
            <a:ext cx="1297037" cy="369332"/>
          </a:xfrm>
          <a:prstGeom prst="rect">
            <a:avLst/>
          </a:prstGeom>
          <a:noFill/>
          <a:ln>
            <a:noFill/>
          </a:ln>
        </p:spPr>
      </p:pic>
      <p:sp>
        <p:nvSpPr>
          <p:cNvPr id="5" name="TextBox 4">
            <a:extLst>
              <a:ext uri="{FF2B5EF4-FFF2-40B4-BE49-F238E27FC236}">
                <a16:creationId xmlns:a16="http://schemas.microsoft.com/office/drawing/2014/main" id="{AEDC6A9E-A24A-821A-2A7A-DAE271997645}"/>
              </a:ext>
            </a:extLst>
          </p:cNvPr>
          <p:cNvSpPr txBox="1"/>
          <p:nvPr/>
        </p:nvSpPr>
        <p:spPr>
          <a:xfrm>
            <a:off x="8208101" y="2215928"/>
            <a:ext cx="6147706" cy="3046988"/>
          </a:xfrm>
          <a:prstGeom prst="rect">
            <a:avLst/>
          </a:prstGeom>
          <a:noFill/>
        </p:spPr>
        <p:txBody>
          <a:bodyPr wrap="square">
            <a:spAutoFit/>
          </a:bodyPr>
          <a:lstStyle/>
          <a:p>
            <a:r>
              <a:rPr lang="en-US" sz="3200" cap="all" dirty="0">
                <a:solidFill>
                  <a:schemeClr val="tx2"/>
                </a:solidFill>
              </a:rPr>
              <a:t>framework to </a:t>
            </a:r>
          </a:p>
          <a:p>
            <a:r>
              <a:rPr lang="en-US" sz="3200" cap="all" dirty="0">
                <a:solidFill>
                  <a:schemeClr val="tx2"/>
                </a:solidFill>
              </a:rPr>
              <a:t>develop healthy</a:t>
            </a:r>
          </a:p>
          <a:p>
            <a:r>
              <a:rPr lang="en-US" sz="3200" cap="all" dirty="0">
                <a:solidFill>
                  <a:schemeClr val="tx2"/>
                </a:solidFill>
              </a:rPr>
              <a:t> and positive </a:t>
            </a:r>
          </a:p>
          <a:p>
            <a:r>
              <a:rPr lang="en-US" sz="3200" cap="all" dirty="0">
                <a:solidFill>
                  <a:schemeClr val="tx2"/>
                </a:solidFill>
              </a:rPr>
              <a:t>relationships</a:t>
            </a:r>
          </a:p>
          <a:p>
            <a:r>
              <a:rPr lang="en-US" sz="3200" cap="all" dirty="0">
                <a:solidFill>
                  <a:schemeClr val="tx2"/>
                </a:solidFill>
              </a:rPr>
              <a:t> with first ladies </a:t>
            </a:r>
          </a:p>
          <a:p>
            <a:r>
              <a:rPr lang="en-US" sz="3200" cap="all" dirty="0">
                <a:solidFill>
                  <a:schemeClr val="tx2"/>
                </a:solidFill>
              </a:rPr>
              <a:t>mentees</a:t>
            </a:r>
            <a:endParaRPr lang="en-US" sz="3200" dirty="0"/>
          </a:p>
        </p:txBody>
      </p:sp>
    </p:spTree>
    <p:extLst>
      <p:ext uri="{BB962C8B-B14F-4D97-AF65-F5344CB8AC3E}">
        <p14:creationId xmlns:p14="http://schemas.microsoft.com/office/powerpoint/2010/main" val="216545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CEA861C5-3CE8-4AD0-925C-836509B2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a:extLst>
              <a:ext uri="{FF2B5EF4-FFF2-40B4-BE49-F238E27FC236}">
                <a16:creationId xmlns:a16="http://schemas.microsoft.com/office/drawing/2014/main" id="{EDB3FAAF-5FDF-4576-8E8B-8BE25DB82A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outdoor object&#10;&#10;Description automatically generated">
            <a:extLst>
              <a:ext uri="{FF2B5EF4-FFF2-40B4-BE49-F238E27FC236}">
                <a16:creationId xmlns:a16="http://schemas.microsoft.com/office/drawing/2014/main" id="{42F4CD05-6B12-4DF6-80F6-6DCE23BB2E2C}"/>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336" b="34414"/>
          <a:stretch/>
        </p:blipFill>
        <p:spPr>
          <a:xfrm>
            <a:off x="20" y="10"/>
            <a:ext cx="12191980" cy="6857990"/>
          </a:xfrm>
          <a:prstGeom prst="rect">
            <a:avLst/>
          </a:prstGeom>
        </p:spPr>
      </p:pic>
      <p:sp>
        <p:nvSpPr>
          <p:cNvPr id="2" name="Title 1">
            <a:extLst>
              <a:ext uri="{FF2B5EF4-FFF2-40B4-BE49-F238E27FC236}">
                <a16:creationId xmlns:a16="http://schemas.microsoft.com/office/drawing/2014/main" id="{B175FB4C-59E1-4051-9AB2-78B31AA93A27}"/>
              </a:ext>
            </a:extLst>
          </p:cNvPr>
          <p:cNvSpPr>
            <a:spLocks noGrp="1"/>
          </p:cNvSpPr>
          <p:nvPr>
            <p:ph type="ctrTitle"/>
          </p:nvPr>
        </p:nvSpPr>
        <p:spPr>
          <a:xfrm>
            <a:off x="1088912" y="1143293"/>
            <a:ext cx="7635987" cy="4268965"/>
          </a:xfrm>
        </p:spPr>
        <p:txBody>
          <a:bodyPr vert="horz" lIns="91440" tIns="45720" rIns="91440" bIns="45720" rtlCol="0" anchor="t">
            <a:normAutofit/>
          </a:bodyPr>
          <a:lstStyle/>
          <a:p>
            <a:pPr algn="l">
              <a:lnSpc>
                <a:spcPct val="85000"/>
              </a:lnSpc>
            </a:pPr>
            <a:r>
              <a:rPr lang="en-US" sz="6000" b="0" i="1" cap="all" dirty="0">
                <a:solidFill>
                  <a:schemeClr val="tx2"/>
                </a:solidFill>
                <a:latin typeface="+mj-lt"/>
                <a:ea typeface="+mj-ea"/>
                <a:cs typeface="+mj-cs"/>
              </a:rPr>
              <a:t>Mentorship, community &amp; Education Works Hand-in-Hand</a:t>
            </a:r>
          </a:p>
        </p:txBody>
      </p:sp>
      <p:cxnSp>
        <p:nvCxnSpPr>
          <p:cNvPr id="14" name="Straight Connector 13">
            <a:extLst>
              <a:ext uri="{FF2B5EF4-FFF2-40B4-BE49-F238E27FC236}">
                <a16:creationId xmlns:a16="http://schemas.microsoft.com/office/drawing/2014/main" id="{AA94FB8C-E571-44EE-B6FB-9D4D378B5C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97EF6CE1-A1CD-4E7C-836A-7FE57149A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45316B32-4167-48E3-A231-130339732153}"/>
              </a:ext>
            </a:extLst>
          </p:cNvPr>
          <p:cNvSpPr txBox="1"/>
          <p:nvPr/>
        </p:nvSpPr>
        <p:spPr>
          <a:xfrm>
            <a:off x="9824044" y="6657945"/>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lumaxart/213773592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5" name="TextBox 14">
            <a:extLst>
              <a:ext uri="{FF2B5EF4-FFF2-40B4-BE49-F238E27FC236}">
                <a16:creationId xmlns:a16="http://schemas.microsoft.com/office/drawing/2014/main" id="{B238082B-A06C-4A75-ACB4-12E48021F4F9}"/>
              </a:ext>
            </a:extLst>
          </p:cNvPr>
          <p:cNvSpPr txBox="1"/>
          <p:nvPr/>
        </p:nvSpPr>
        <p:spPr>
          <a:xfrm>
            <a:off x="1334340" y="6330503"/>
            <a:ext cx="2127505" cy="369332"/>
          </a:xfrm>
          <a:prstGeom prst="rect">
            <a:avLst/>
          </a:prstGeom>
          <a:noFill/>
        </p:spPr>
        <p:txBody>
          <a:bodyPr wrap="none" rtlCol="0">
            <a:spAutoFit/>
          </a:bodyPr>
          <a:lstStyle/>
          <a:p>
            <a:r>
              <a:rPr lang="en-US" b="1" dirty="0"/>
              <a:t>@FirstLadiesFdn    </a:t>
            </a:r>
          </a:p>
        </p:txBody>
      </p:sp>
      <p:pic>
        <p:nvPicPr>
          <p:cNvPr id="17" name="Picture 16" descr="See the source image">
            <a:extLst>
              <a:ext uri="{FF2B5EF4-FFF2-40B4-BE49-F238E27FC236}">
                <a16:creationId xmlns:a16="http://schemas.microsoft.com/office/drawing/2014/main" id="{7A69F22B-7B62-49FF-916D-F405DB889889}"/>
              </a:ext>
            </a:extLst>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7303" y="6347906"/>
            <a:ext cx="1297037" cy="369332"/>
          </a:xfrm>
          <a:prstGeom prst="rect">
            <a:avLst/>
          </a:prstGeom>
          <a:noFill/>
          <a:ln>
            <a:noFill/>
          </a:ln>
        </p:spPr>
      </p:pic>
    </p:spTree>
    <p:extLst>
      <p:ext uri="{BB962C8B-B14F-4D97-AF65-F5344CB8AC3E}">
        <p14:creationId xmlns:p14="http://schemas.microsoft.com/office/powerpoint/2010/main" val="926112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Freeform 6">
            <a:extLst>
              <a:ext uri="{FF2B5EF4-FFF2-40B4-BE49-F238E27FC236}">
                <a16:creationId xmlns:a16="http://schemas.microsoft.com/office/drawing/2014/main" id="{6C36D2F4-71BB-4B26-94DD-BC1F00A82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97" name="Straight Connector 96">
            <a:extLst>
              <a:ext uri="{FF2B5EF4-FFF2-40B4-BE49-F238E27FC236}">
                <a16:creationId xmlns:a16="http://schemas.microsoft.com/office/drawing/2014/main" id="{6B364F89-F830-420F-9F49-95136CBDC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p:cNvSpPr>
            <a:spLocks noGrp="1"/>
          </p:cNvSpPr>
          <p:nvPr>
            <p:ph type="title"/>
          </p:nvPr>
        </p:nvSpPr>
        <p:spPr>
          <a:xfrm>
            <a:off x="5181600" y="559678"/>
            <a:ext cx="6248398" cy="1484275"/>
          </a:xfrm>
        </p:spPr>
        <p:txBody>
          <a:bodyPr vert="horz" lIns="91440" tIns="45720" rIns="91440" bIns="45720" rtlCol="0" anchor="t">
            <a:normAutofit/>
          </a:bodyPr>
          <a:lstStyle/>
          <a:p>
            <a:r>
              <a:rPr lang="en-US" sz="5000" dirty="0">
                <a:solidFill>
                  <a:schemeClr val="tx2"/>
                </a:solidFill>
              </a:rPr>
              <a:t>Commitment</a:t>
            </a:r>
          </a:p>
        </p:txBody>
      </p:sp>
      <p:pic>
        <p:nvPicPr>
          <p:cNvPr id="22" name="Picture Placeholder 6" descr="A picture containing person, clothing, standing, posing&#10;&#10;Description automatically generated">
            <a:extLst>
              <a:ext uri="{FF2B5EF4-FFF2-40B4-BE49-F238E27FC236}">
                <a16:creationId xmlns:a16="http://schemas.microsoft.com/office/drawing/2014/main" id="{3348EFB9-6014-48D0-B344-B7F86590F8F9}"/>
              </a:ext>
            </a:extLst>
          </p:cNvPr>
          <p:cNvPicPr>
            <a:picLocks noChangeAspect="1"/>
          </p:cNvPicPr>
          <p:nvPr/>
        </p:nvPicPr>
        <p:blipFill rotWithShape="1">
          <a:blip r:embed="rId3">
            <a:extLst>
              <a:ext uri="{28A0092B-C50C-407E-A947-70E740481C1C}">
                <a14:useLocalDpi xmlns:a14="http://schemas.microsoft.com/office/drawing/2010/main" val="0"/>
              </a:ext>
            </a:extLst>
          </a:blip>
          <a:srcRect l="37299" r="17801" b="2"/>
          <a:stretch/>
        </p:blipFill>
        <p:spPr>
          <a:xfrm>
            <a:off x="20" y="10"/>
            <a:ext cx="4595888" cy="6857990"/>
          </a:xfrm>
          <a:prstGeom prst="rect">
            <a:avLst/>
          </a:prstGeom>
        </p:spPr>
      </p:pic>
      <p:sp>
        <p:nvSpPr>
          <p:cNvPr id="101"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03" name="Straight Connector 102">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00" descr="SmartArt Graphic">
            <a:extLst>
              <a:ext uri="{FF2B5EF4-FFF2-40B4-BE49-F238E27FC236}">
                <a16:creationId xmlns:a16="http://schemas.microsoft.com/office/drawing/2014/main" id="{B5D5564A-0C86-4C0D-8913-1C2ECCFAA690}"/>
              </a:ext>
            </a:extLst>
          </p:cNvPr>
          <p:cNvGraphicFramePr>
            <a:graphicFrameLocks noGrp="1"/>
          </p:cNvGraphicFramePr>
          <p:nvPr>
            <p:ph idx="1"/>
            <p:extLst>
              <p:ext uri="{D42A27DB-BD31-4B8C-83A1-F6EECF244321}">
                <p14:modId xmlns:p14="http://schemas.microsoft.com/office/powerpoint/2010/main" val="1435753382"/>
              </p:ext>
            </p:extLst>
          </p:nvPr>
        </p:nvGraphicFramePr>
        <p:xfrm>
          <a:off x="5181600" y="2394305"/>
          <a:ext cx="6248398" cy="2931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descr="See the source image">
            <a:extLst>
              <a:ext uri="{FF2B5EF4-FFF2-40B4-BE49-F238E27FC236}">
                <a16:creationId xmlns:a16="http://schemas.microsoft.com/office/drawing/2014/main" id="{EAE41C04-543A-45D3-BAE0-9260DDDBC128}"/>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690968" y="6318030"/>
            <a:ext cx="1297037" cy="369332"/>
          </a:xfrm>
          <a:prstGeom prst="rect">
            <a:avLst/>
          </a:prstGeom>
          <a:noFill/>
          <a:ln>
            <a:noFill/>
          </a:ln>
        </p:spPr>
      </p:pic>
      <p:sp>
        <p:nvSpPr>
          <p:cNvPr id="30" name="TextBox 29">
            <a:extLst>
              <a:ext uri="{FF2B5EF4-FFF2-40B4-BE49-F238E27FC236}">
                <a16:creationId xmlns:a16="http://schemas.microsoft.com/office/drawing/2014/main" id="{EABF12DB-4E5E-400A-923D-C34E869E5189}"/>
              </a:ext>
            </a:extLst>
          </p:cNvPr>
          <p:cNvSpPr txBox="1"/>
          <p:nvPr/>
        </p:nvSpPr>
        <p:spPr>
          <a:xfrm>
            <a:off x="8686800" y="6271630"/>
            <a:ext cx="6179344" cy="369332"/>
          </a:xfrm>
          <a:prstGeom prst="rect">
            <a:avLst/>
          </a:prstGeom>
          <a:noFill/>
        </p:spPr>
        <p:txBody>
          <a:bodyPr wrap="square">
            <a:spAutoFit/>
          </a:bodyPr>
          <a:lstStyle/>
          <a:p>
            <a:r>
              <a:rPr lang="en-US" b="1" dirty="0"/>
              <a:t>@FirstLadiesFdn    </a:t>
            </a:r>
          </a:p>
        </p:txBody>
      </p:sp>
      <p:pic>
        <p:nvPicPr>
          <p:cNvPr id="2" name="Picture 2" descr="Seniors Graduate from Fairborn Digital Academy - Fairborn Digital Academy">
            <a:extLst>
              <a:ext uri="{FF2B5EF4-FFF2-40B4-BE49-F238E27FC236}">
                <a16:creationId xmlns:a16="http://schemas.microsoft.com/office/drawing/2014/main" id="{11CC76B2-02B9-4BF0-3AF5-8F80707A8A5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0205" b="52249"/>
          <a:stretch/>
        </p:blipFill>
        <p:spPr bwMode="auto">
          <a:xfrm>
            <a:off x="19" y="10"/>
            <a:ext cx="4977585" cy="6857990"/>
          </a:xfrm>
          <a:prstGeom prst="rect">
            <a:avLst/>
          </a:prstGeom>
          <a:solidFill>
            <a:srgbClr val="FFFFFF"/>
          </a:solidFill>
        </p:spPr>
      </p:pic>
    </p:spTree>
    <p:extLst>
      <p:ext uri="{BB962C8B-B14F-4D97-AF65-F5344CB8AC3E}">
        <p14:creationId xmlns:p14="http://schemas.microsoft.com/office/powerpoint/2010/main" val="129383004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Non-Negotiables</a:t>
            </a:r>
          </a:p>
        </p:txBody>
      </p:sp>
      <p:graphicFrame>
        <p:nvGraphicFramePr>
          <p:cNvPr id="16" name="Table 15">
            <a:extLst>
              <a:ext uri="{FF2B5EF4-FFF2-40B4-BE49-F238E27FC236}">
                <a16:creationId xmlns:a16="http://schemas.microsoft.com/office/drawing/2014/main" id="{9A769324-E590-40DE-823B-604F42424A0E}"/>
              </a:ext>
            </a:extLst>
          </p:cNvPr>
          <p:cNvGraphicFramePr>
            <a:graphicFrameLocks noGrp="1"/>
          </p:cNvGraphicFramePr>
          <p:nvPr>
            <p:extLst>
              <p:ext uri="{D42A27DB-BD31-4B8C-83A1-F6EECF244321}">
                <p14:modId xmlns:p14="http://schemas.microsoft.com/office/powerpoint/2010/main" val="3726001490"/>
              </p:ext>
            </p:extLst>
          </p:nvPr>
        </p:nvGraphicFramePr>
        <p:xfrm>
          <a:off x="6280795" y="1717922"/>
          <a:ext cx="4811061" cy="3958326"/>
        </p:xfrm>
        <a:graphic>
          <a:graphicData uri="http://schemas.openxmlformats.org/drawingml/2006/table">
            <a:tbl>
              <a:tblPr firstRow="1" bandRow="1">
                <a:tableStyleId>{5C22544A-7EE6-4342-B048-85BDC9FD1C3A}</a:tableStyleId>
              </a:tblPr>
              <a:tblGrid>
                <a:gridCol w="1603687">
                  <a:extLst>
                    <a:ext uri="{9D8B030D-6E8A-4147-A177-3AD203B41FA5}">
                      <a16:colId xmlns:a16="http://schemas.microsoft.com/office/drawing/2014/main" val="20000"/>
                    </a:ext>
                  </a:extLst>
                </a:gridCol>
                <a:gridCol w="1603687">
                  <a:extLst>
                    <a:ext uri="{9D8B030D-6E8A-4147-A177-3AD203B41FA5}">
                      <a16:colId xmlns:a16="http://schemas.microsoft.com/office/drawing/2014/main" val="20001"/>
                    </a:ext>
                  </a:extLst>
                </a:gridCol>
                <a:gridCol w="1603687">
                  <a:extLst>
                    <a:ext uri="{9D8B030D-6E8A-4147-A177-3AD203B41FA5}">
                      <a16:colId xmlns:a16="http://schemas.microsoft.com/office/drawing/2014/main" val="20002"/>
                    </a:ext>
                  </a:extLst>
                </a:gridCol>
              </a:tblGrid>
              <a:tr h="1319442">
                <a:tc>
                  <a:txBody>
                    <a:bodyPr/>
                    <a:lstStyle/>
                    <a:p>
                      <a:pPr algn="ctr"/>
                      <a:r>
                        <a:rPr lang="en-US" sz="1400" b="0" dirty="0">
                          <a:solidFill>
                            <a:schemeClr val="bg1"/>
                          </a:solidFill>
                          <a:latin typeface="+mn-lt"/>
                          <a:cs typeface="Arial" panose="020B0604020202020204" pitchFamily="34" charset="0"/>
                        </a:rPr>
                        <a:t>1-Year Commitment</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endParaRPr lang="en-US" sz="1400" b="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cs typeface="Arial" panose="020B0604020202020204" pitchFamily="34" charset="0"/>
                        </a:rPr>
                        <a:t>Integrity</a:t>
                      </a:r>
                    </a:p>
                  </a:txBody>
                  <a:tcPr anchor="ctr">
                    <a:lnB w="12700" cap="flat" cmpd="sng" algn="ctr">
                      <a:solidFill>
                        <a:schemeClr val="bg1"/>
                      </a:solidFill>
                      <a:prstDash val="solid"/>
                      <a:round/>
                      <a:headEnd type="none" w="med" len="med"/>
                      <a:tailEnd type="none" w="med" len="med"/>
                    </a:lnB>
                    <a:solidFill>
                      <a:srgbClr val="465359"/>
                    </a:solidFill>
                  </a:tcPr>
                </a:tc>
                <a:extLst>
                  <a:ext uri="{0D108BD9-81ED-4DB2-BD59-A6C34878D82A}">
                    <a16:rowId xmlns:a16="http://schemas.microsoft.com/office/drawing/2014/main" val="10000"/>
                  </a:ext>
                </a:extLst>
              </a:tr>
              <a:tr h="1319442">
                <a:tc>
                  <a:txBody>
                    <a:bodyPr/>
                    <a:lstStyle/>
                    <a:p>
                      <a:pPr algn="ctr"/>
                      <a:endParaRPr lang="en-US" sz="1400" b="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latin typeface="+mn-lt"/>
                          <a:cs typeface="Arial" panose="020B0604020202020204" pitchFamily="34" charset="0"/>
                        </a:rPr>
                        <a:t>Compaddion</a:t>
                      </a:r>
                      <a:r>
                        <a:rPr lang="en-US" sz="1400" b="0" dirty="0">
                          <a:solidFill>
                            <a:schemeClr val="bg1"/>
                          </a:solidFill>
                          <a:latin typeface="+mn-lt"/>
                          <a:cs typeface="Arial" panose="020B0604020202020204" pitchFamily="34" charset="0"/>
                        </a:rPr>
                        <a:t>/ Passion</a:t>
                      </a:r>
                    </a:p>
                  </a:txBody>
                  <a:tcPr anchor="ctr">
                    <a:lnT w="12700" cap="flat" cmpd="sng" algn="ctr">
                      <a:solidFill>
                        <a:schemeClr val="bg1"/>
                      </a:solidFill>
                      <a:prstDash val="solid"/>
                      <a:round/>
                      <a:headEnd type="none" w="med" len="med"/>
                      <a:tailEnd type="none" w="med" len="med"/>
                    </a:lnT>
                    <a:solidFill>
                      <a:schemeClr val="accent2"/>
                    </a:solidFill>
                  </a:tcPr>
                </a:tc>
                <a:tc>
                  <a:txBody>
                    <a:bodyPr/>
                    <a:lstStyle/>
                    <a:p>
                      <a:pPr algn="ctr"/>
                      <a:endParaRPr lang="en-US" sz="1400" b="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1319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latin typeface="+mn-lt"/>
                          <a:cs typeface="Arial" panose="020B0604020202020204" pitchFamily="34" charset="0"/>
                        </a:rPr>
                        <a:t>Collaboraton</a:t>
                      </a:r>
                      <a:endParaRPr lang="en-US" sz="1400" b="0" dirty="0">
                        <a:solidFill>
                          <a:schemeClr val="bg1"/>
                        </a:solidFill>
                        <a:latin typeface="+mn-lt"/>
                        <a:cs typeface="Arial" panose="020B0604020202020204" pitchFamily="34" charset="0"/>
                      </a:endParaRPr>
                    </a:p>
                  </a:txBody>
                  <a:tcPr anchor="ctr">
                    <a:solidFill>
                      <a:schemeClr val="bg2">
                        <a:lumMod val="50000"/>
                      </a:schemeClr>
                    </a:solidFill>
                  </a:tcPr>
                </a:tc>
                <a:tc>
                  <a:txBody>
                    <a:bodyPr/>
                    <a:lstStyle/>
                    <a:p>
                      <a:pPr algn="ctr"/>
                      <a:endParaRPr lang="en-US" sz="1400" b="0" dirty="0">
                        <a:solidFill>
                          <a:schemeClr val="bg1"/>
                        </a:solidFill>
                        <a:latin typeface="+mn-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cs typeface="Arial" panose="020B0604020202020204" pitchFamily="34" charset="0"/>
                        </a:rPr>
                        <a:t>Purpose Driven</a:t>
                      </a:r>
                    </a:p>
                  </a:txBody>
                  <a:tcPr anchor="ctr">
                    <a:solidFill>
                      <a:schemeClr val="accent1">
                        <a:lumMod val="75000"/>
                      </a:schemeClr>
                    </a:solidFill>
                  </a:tcPr>
                </a:tc>
                <a:extLst>
                  <a:ext uri="{0D108BD9-81ED-4DB2-BD59-A6C34878D82A}">
                    <a16:rowId xmlns:a16="http://schemas.microsoft.com/office/drawing/2014/main" val="10002"/>
                  </a:ext>
                </a:extLst>
              </a:tr>
            </a:tbl>
          </a:graphicData>
        </a:graphic>
      </p:graphicFrame>
      <p:grpSp>
        <p:nvGrpSpPr>
          <p:cNvPr id="17" name="Group 16" descr="chart">
            <a:extLst>
              <a:ext uri="{FF2B5EF4-FFF2-40B4-BE49-F238E27FC236}">
                <a16:creationId xmlns:a16="http://schemas.microsoft.com/office/drawing/2014/main" id="{045EBDF3-1D85-45E8-AA26-BA8A32F5115F}"/>
              </a:ext>
            </a:extLst>
          </p:cNvPr>
          <p:cNvGrpSpPr/>
          <p:nvPr/>
        </p:nvGrpSpPr>
        <p:grpSpPr>
          <a:xfrm>
            <a:off x="4749667" y="1795209"/>
            <a:ext cx="7265351" cy="4626118"/>
            <a:chOff x="1345324" y="1785665"/>
            <a:chExt cx="7017228" cy="4626118"/>
          </a:xfrm>
        </p:grpSpPr>
        <p:sp>
          <p:nvSpPr>
            <p:cNvPr id="18" name="Down Arrow 4">
              <a:extLst>
                <a:ext uri="{FF2B5EF4-FFF2-40B4-BE49-F238E27FC236}">
                  <a16:creationId xmlns:a16="http://schemas.microsoft.com/office/drawing/2014/main" id="{8D682C87-2761-45D4-BCF8-1975E012D37B}"/>
                </a:ext>
              </a:extLst>
            </p:cNvPr>
            <p:cNvSpPr/>
            <p:nvPr/>
          </p:nvSpPr>
          <p:spPr>
            <a:xfrm rot="10800000">
              <a:off x="2430780" y="2315688"/>
              <a:ext cx="304800" cy="3442730"/>
            </a:xfrm>
            <a:prstGeom prst="downArrow">
              <a:avLst>
                <a:gd name="adj1" fmla="val 48350"/>
                <a:gd name="adj2" fmla="val 755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sp>
          <p:nvSpPr>
            <p:cNvPr id="19" name="TextBox 18">
              <a:extLst>
                <a:ext uri="{FF2B5EF4-FFF2-40B4-BE49-F238E27FC236}">
                  <a16:creationId xmlns:a16="http://schemas.microsoft.com/office/drawing/2014/main" id="{F41ABE8F-041A-4328-814F-EB8344566490}"/>
                </a:ext>
              </a:extLst>
            </p:cNvPr>
            <p:cNvSpPr txBox="1"/>
            <p:nvPr/>
          </p:nvSpPr>
          <p:spPr>
            <a:xfrm>
              <a:off x="1345324" y="2993746"/>
              <a:ext cx="1168576" cy="253916"/>
            </a:xfrm>
            <a:prstGeom prst="rect">
              <a:avLst/>
            </a:prstGeom>
            <a:noFill/>
          </p:spPr>
          <p:txBody>
            <a:bodyPr wrap="square" rtlCol="0">
              <a:spAutoFit/>
            </a:bodyPr>
            <a:lstStyle/>
            <a:p>
              <a:pPr algn="ctr"/>
              <a:r>
                <a:rPr lang="en-US" sz="1050" dirty="0">
                  <a:solidFill>
                    <a:schemeClr val="bg1">
                      <a:lumMod val="65000"/>
                    </a:schemeClr>
                  </a:solidFill>
                  <a:cs typeface="Arial" panose="020B0604020202020204" pitchFamily="34" charset="0"/>
                </a:rPr>
                <a:t>SCHOOL</a:t>
              </a:r>
            </a:p>
          </p:txBody>
        </p:sp>
        <p:sp>
          <p:nvSpPr>
            <p:cNvPr id="20" name="TextBox 19">
              <a:extLst>
                <a:ext uri="{FF2B5EF4-FFF2-40B4-BE49-F238E27FC236}">
                  <a16:creationId xmlns:a16="http://schemas.microsoft.com/office/drawing/2014/main" id="{952D4A2F-E0DB-49F3-A8E2-AFE5ABE9B7A2}"/>
                </a:ext>
              </a:extLst>
            </p:cNvPr>
            <p:cNvSpPr txBox="1"/>
            <p:nvPr/>
          </p:nvSpPr>
          <p:spPr>
            <a:xfrm>
              <a:off x="1345324" y="4077879"/>
              <a:ext cx="1168576" cy="253916"/>
            </a:xfrm>
            <a:prstGeom prst="rect">
              <a:avLst/>
            </a:prstGeom>
            <a:noFill/>
          </p:spPr>
          <p:txBody>
            <a:bodyPr wrap="square" rtlCol="0">
              <a:spAutoFit/>
            </a:bodyPr>
            <a:lstStyle/>
            <a:p>
              <a:pPr algn="ctr"/>
              <a:r>
                <a:rPr lang="en-US" sz="1050" dirty="0">
                  <a:solidFill>
                    <a:schemeClr val="bg1">
                      <a:lumMod val="65000"/>
                    </a:schemeClr>
                  </a:solidFill>
                  <a:cs typeface="Arial" panose="020B0604020202020204" pitchFamily="34" charset="0"/>
                </a:rPr>
                <a:t>COMMUNITY</a:t>
              </a:r>
            </a:p>
          </p:txBody>
        </p:sp>
        <p:sp>
          <p:nvSpPr>
            <p:cNvPr id="21" name="TextBox 20">
              <a:extLst>
                <a:ext uri="{FF2B5EF4-FFF2-40B4-BE49-F238E27FC236}">
                  <a16:creationId xmlns:a16="http://schemas.microsoft.com/office/drawing/2014/main" id="{6E70D862-4833-4AB6-9ED0-A9C818FF3C8B}"/>
                </a:ext>
              </a:extLst>
            </p:cNvPr>
            <p:cNvSpPr txBox="1"/>
            <p:nvPr/>
          </p:nvSpPr>
          <p:spPr>
            <a:xfrm>
              <a:off x="1345324" y="5111949"/>
              <a:ext cx="1168576" cy="253916"/>
            </a:xfrm>
            <a:prstGeom prst="rect">
              <a:avLst/>
            </a:prstGeom>
            <a:noFill/>
          </p:spPr>
          <p:txBody>
            <a:bodyPr wrap="square" rtlCol="0">
              <a:spAutoFit/>
            </a:bodyPr>
            <a:lstStyle/>
            <a:p>
              <a:pPr algn="ctr"/>
              <a:r>
                <a:rPr lang="en-US" sz="1050" dirty="0">
                  <a:solidFill>
                    <a:schemeClr val="bg1">
                      <a:lumMod val="65000"/>
                    </a:schemeClr>
                  </a:solidFill>
                  <a:cs typeface="Arial" panose="020B0604020202020204" pitchFamily="34" charset="0"/>
                </a:rPr>
                <a:t>FAMILY</a:t>
              </a:r>
            </a:p>
          </p:txBody>
        </p:sp>
        <p:sp>
          <p:nvSpPr>
            <p:cNvPr id="22" name="TextBox 21">
              <a:extLst>
                <a:ext uri="{FF2B5EF4-FFF2-40B4-BE49-F238E27FC236}">
                  <a16:creationId xmlns:a16="http://schemas.microsoft.com/office/drawing/2014/main" id="{8E72E5F6-1D9B-4642-A244-7A9591A05862}"/>
                </a:ext>
              </a:extLst>
            </p:cNvPr>
            <p:cNvSpPr txBox="1"/>
            <p:nvPr/>
          </p:nvSpPr>
          <p:spPr>
            <a:xfrm>
              <a:off x="3171820" y="6150173"/>
              <a:ext cx="817012" cy="261610"/>
            </a:xfrm>
            <a:prstGeom prst="rect">
              <a:avLst/>
            </a:prstGeom>
            <a:noFill/>
          </p:spPr>
          <p:txBody>
            <a:bodyPr wrap="square" rtlCol="0">
              <a:spAutoFit/>
            </a:bodyPr>
            <a:lstStyle/>
            <a:p>
              <a:pPr algn="ctr"/>
              <a:r>
                <a:rPr lang="en-US" sz="1100" dirty="0">
                  <a:solidFill>
                    <a:schemeClr val="bg1">
                      <a:lumMod val="65000"/>
                    </a:schemeClr>
                  </a:solidFill>
                  <a:cs typeface="Arial" panose="020B0604020202020204" pitchFamily="34" charset="0"/>
                </a:rPr>
                <a:t>WEAK</a:t>
              </a:r>
            </a:p>
          </p:txBody>
        </p:sp>
        <p:sp>
          <p:nvSpPr>
            <p:cNvPr id="23" name="TextBox 22">
              <a:extLst>
                <a:ext uri="{FF2B5EF4-FFF2-40B4-BE49-F238E27FC236}">
                  <a16:creationId xmlns:a16="http://schemas.microsoft.com/office/drawing/2014/main" id="{8F789BBD-3D87-47A9-BDFC-EC7C620A2E26}"/>
                </a:ext>
              </a:extLst>
            </p:cNvPr>
            <p:cNvSpPr txBox="1"/>
            <p:nvPr/>
          </p:nvSpPr>
          <p:spPr>
            <a:xfrm>
              <a:off x="4549859" y="6150173"/>
              <a:ext cx="817012" cy="261610"/>
            </a:xfrm>
            <a:prstGeom prst="rect">
              <a:avLst/>
            </a:prstGeom>
            <a:noFill/>
          </p:spPr>
          <p:txBody>
            <a:bodyPr wrap="square" rtlCol="0">
              <a:spAutoFit/>
            </a:bodyPr>
            <a:lstStyle/>
            <a:p>
              <a:pPr algn="ctr"/>
              <a:r>
                <a:rPr lang="en-US" sz="1100" dirty="0">
                  <a:solidFill>
                    <a:schemeClr val="bg1">
                      <a:lumMod val="65000"/>
                    </a:schemeClr>
                  </a:solidFill>
                  <a:cs typeface="Arial" panose="020B0604020202020204" pitchFamily="34" charset="0"/>
                </a:rPr>
                <a:t>MEDIUM</a:t>
              </a:r>
            </a:p>
          </p:txBody>
        </p:sp>
        <p:sp>
          <p:nvSpPr>
            <p:cNvPr id="24" name="TextBox 23">
              <a:extLst>
                <a:ext uri="{FF2B5EF4-FFF2-40B4-BE49-F238E27FC236}">
                  <a16:creationId xmlns:a16="http://schemas.microsoft.com/office/drawing/2014/main" id="{A19C531A-E02A-49E0-B939-69268E1A2E6D}"/>
                </a:ext>
              </a:extLst>
            </p:cNvPr>
            <p:cNvSpPr txBox="1"/>
            <p:nvPr/>
          </p:nvSpPr>
          <p:spPr>
            <a:xfrm>
              <a:off x="5927899" y="6150173"/>
              <a:ext cx="817012" cy="261610"/>
            </a:xfrm>
            <a:prstGeom prst="rect">
              <a:avLst/>
            </a:prstGeom>
            <a:noFill/>
          </p:spPr>
          <p:txBody>
            <a:bodyPr wrap="square" rtlCol="0">
              <a:spAutoFit/>
            </a:bodyPr>
            <a:lstStyle/>
            <a:p>
              <a:pPr algn="ctr"/>
              <a:r>
                <a:rPr lang="en-US" sz="1100" dirty="0">
                  <a:solidFill>
                    <a:schemeClr val="bg1">
                      <a:lumMod val="65000"/>
                    </a:schemeClr>
                  </a:solidFill>
                  <a:cs typeface="Arial" panose="020B0604020202020204" pitchFamily="34" charset="0"/>
                </a:rPr>
                <a:t>STRONG</a:t>
              </a:r>
            </a:p>
          </p:txBody>
        </p:sp>
        <p:sp>
          <p:nvSpPr>
            <p:cNvPr id="25" name="TextBox 24">
              <a:extLst>
                <a:ext uri="{FF2B5EF4-FFF2-40B4-BE49-F238E27FC236}">
                  <a16:creationId xmlns:a16="http://schemas.microsoft.com/office/drawing/2014/main" id="{2A83E3DB-08B3-4F95-8D65-3E2882487D96}"/>
                </a:ext>
              </a:extLst>
            </p:cNvPr>
            <p:cNvSpPr txBox="1"/>
            <p:nvPr/>
          </p:nvSpPr>
          <p:spPr>
            <a:xfrm>
              <a:off x="7032298" y="5741113"/>
              <a:ext cx="1330254" cy="461665"/>
            </a:xfrm>
            <a:prstGeom prst="rect">
              <a:avLst/>
            </a:prstGeom>
            <a:noFill/>
          </p:spPr>
          <p:txBody>
            <a:bodyPr wrap="square" rtlCol="0">
              <a:spAutoFit/>
            </a:bodyPr>
            <a:lstStyle/>
            <a:p>
              <a:pPr algn="ctr"/>
              <a:r>
                <a:rPr lang="en-US" sz="1200" b="1" dirty="0">
                  <a:solidFill>
                    <a:schemeClr val="tx1">
                      <a:lumMod val="65000"/>
                      <a:lumOff val="35000"/>
                    </a:schemeClr>
                  </a:solidFill>
                  <a:cs typeface="Arial" panose="020B0604020202020204" pitchFamily="34" charset="0"/>
                </a:rPr>
                <a:t>THE OUTCOME | SUCCESS </a:t>
              </a:r>
            </a:p>
          </p:txBody>
        </p:sp>
        <p:sp>
          <p:nvSpPr>
            <p:cNvPr id="26" name="TextBox 25">
              <a:extLst>
                <a:ext uri="{FF2B5EF4-FFF2-40B4-BE49-F238E27FC236}">
                  <a16:creationId xmlns:a16="http://schemas.microsoft.com/office/drawing/2014/main" id="{9A214F6C-9ED7-44DE-A93C-5775468C2B2E}"/>
                </a:ext>
              </a:extLst>
            </p:cNvPr>
            <p:cNvSpPr txBox="1"/>
            <p:nvPr/>
          </p:nvSpPr>
          <p:spPr>
            <a:xfrm>
              <a:off x="1872738" y="1785665"/>
              <a:ext cx="1438107" cy="276999"/>
            </a:xfrm>
            <a:prstGeom prst="rect">
              <a:avLst/>
            </a:prstGeom>
            <a:noFill/>
          </p:spPr>
          <p:txBody>
            <a:bodyPr wrap="square" rtlCol="0">
              <a:spAutoFit/>
            </a:bodyPr>
            <a:lstStyle/>
            <a:p>
              <a:pPr algn="ctr"/>
              <a:endParaRPr lang="en-US" sz="1200" b="1" dirty="0">
                <a:solidFill>
                  <a:schemeClr val="tx1">
                    <a:lumMod val="65000"/>
                    <a:lumOff val="35000"/>
                  </a:schemeClr>
                </a:solidFill>
                <a:cs typeface="Arial" panose="020B0604020202020204" pitchFamily="34" charset="0"/>
              </a:endParaRPr>
            </a:p>
          </p:txBody>
        </p:sp>
        <p:sp>
          <p:nvSpPr>
            <p:cNvPr id="27" name="Down Arrow 13">
              <a:extLst>
                <a:ext uri="{FF2B5EF4-FFF2-40B4-BE49-F238E27FC236}">
                  <a16:creationId xmlns:a16="http://schemas.microsoft.com/office/drawing/2014/main" id="{72D0A575-9743-46FD-839F-4A263FAF1ADF}"/>
                </a:ext>
              </a:extLst>
            </p:cNvPr>
            <p:cNvSpPr/>
            <p:nvPr/>
          </p:nvSpPr>
          <p:spPr>
            <a:xfrm rot="16200000">
              <a:off x="4815694" y="3910345"/>
              <a:ext cx="304800" cy="4065562"/>
            </a:xfrm>
            <a:prstGeom prst="downArrow">
              <a:avLst>
                <a:gd name="adj1" fmla="val 48350"/>
                <a:gd name="adj2" fmla="val 755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grpSp>
      <p:pic>
        <p:nvPicPr>
          <p:cNvPr id="30" name="Picture 29" descr="See the source image">
            <a:extLst>
              <a:ext uri="{FF2B5EF4-FFF2-40B4-BE49-F238E27FC236}">
                <a16:creationId xmlns:a16="http://schemas.microsoft.com/office/drawing/2014/main" id="{BA792B19-4C7C-4523-AA1B-865F6BF4AB33}"/>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17981" y="6421327"/>
            <a:ext cx="1297037" cy="369332"/>
          </a:xfrm>
          <a:prstGeom prst="rect">
            <a:avLst/>
          </a:prstGeom>
          <a:noFill/>
          <a:ln>
            <a:noFill/>
          </a:ln>
        </p:spPr>
      </p:pic>
      <p:sp>
        <p:nvSpPr>
          <p:cNvPr id="31" name="TextBox 30">
            <a:extLst>
              <a:ext uri="{FF2B5EF4-FFF2-40B4-BE49-F238E27FC236}">
                <a16:creationId xmlns:a16="http://schemas.microsoft.com/office/drawing/2014/main" id="{B09844C7-AC10-42D3-AF40-7DD9F37EC0D5}"/>
              </a:ext>
            </a:extLst>
          </p:cNvPr>
          <p:cNvSpPr txBox="1"/>
          <p:nvPr/>
        </p:nvSpPr>
        <p:spPr>
          <a:xfrm>
            <a:off x="8658225" y="6414021"/>
            <a:ext cx="4393703" cy="369332"/>
          </a:xfrm>
          <a:prstGeom prst="rect">
            <a:avLst/>
          </a:prstGeom>
          <a:noFill/>
        </p:spPr>
        <p:txBody>
          <a:bodyPr wrap="square">
            <a:spAutoFit/>
          </a:bodyPr>
          <a:lstStyle/>
          <a:p>
            <a:r>
              <a:rPr lang="en-US" b="1" dirty="0"/>
              <a:t>@FirstLadiesFdn    </a:t>
            </a:r>
          </a:p>
        </p:txBody>
      </p:sp>
      <p:pic>
        <p:nvPicPr>
          <p:cNvPr id="2" name="Picture Placeholder 6" descr="A picture containing clothing, person, standing, posing&#10;&#10;Description automatically generated">
            <a:extLst>
              <a:ext uri="{FF2B5EF4-FFF2-40B4-BE49-F238E27FC236}">
                <a16:creationId xmlns:a16="http://schemas.microsoft.com/office/drawing/2014/main" id="{0700B1EF-11B6-562D-BA5D-5D83A9D8558E}"/>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b="16045"/>
          <a:stretch/>
        </p:blipFill>
        <p:spPr>
          <a:xfrm>
            <a:off x="-1" y="56109"/>
            <a:ext cx="5796126" cy="6858000"/>
          </a:xfrm>
          <a:prstGeom prst="rect">
            <a:avLst/>
          </a:prstGeom>
        </p:spPr>
      </p:pic>
    </p:spTree>
    <p:extLst>
      <p:ext uri="{BB962C8B-B14F-4D97-AF65-F5344CB8AC3E}">
        <p14:creationId xmlns:p14="http://schemas.microsoft.com/office/powerpoint/2010/main" val="353624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ask questions in English | English Live Blog">
            <a:extLst>
              <a:ext uri="{FF2B5EF4-FFF2-40B4-BE49-F238E27FC236}">
                <a16:creationId xmlns:a16="http://schemas.microsoft.com/office/drawing/2014/main" id="{0322A404-4354-4F5F-89CE-11752256312E}"/>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63" r="721" b="1"/>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Questions to Ask Your Interviewer — Gayle Laakmann McDowell">
            <a:extLst>
              <a:ext uri="{FF2B5EF4-FFF2-40B4-BE49-F238E27FC236}">
                <a16:creationId xmlns:a16="http://schemas.microsoft.com/office/drawing/2014/main" id="{91B4CFC3-3B67-4939-8A3A-A88F29A33FB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89" r="737" b="-5"/>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6" descr="A picture containing person, clothing, person, black&#10;&#10;Description automatically generated">
            <a:extLst>
              <a:ext uri="{FF2B5EF4-FFF2-40B4-BE49-F238E27FC236}">
                <a16:creationId xmlns:a16="http://schemas.microsoft.com/office/drawing/2014/main" id="{BF9BE27A-630C-4DE5-9BF5-A2153BE373BD}"/>
              </a:ext>
            </a:extLst>
          </p:cNvPr>
          <p:cNvPicPr>
            <a:picLocks noChangeAspect="1"/>
          </p:cNvPicPr>
          <p:nvPr/>
        </p:nvPicPr>
        <p:blipFill rotWithShape="1">
          <a:blip r:embed="rId4">
            <a:extLst>
              <a:ext uri="{28A0092B-C50C-407E-A947-70E740481C1C}">
                <a14:useLocalDpi xmlns:a14="http://schemas.microsoft.com/office/drawing/2010/main" val="0"/>
              </a:ext>
            </a:extLst>
          </a:blip>
          <a:srcRect l="18991" r="2" b="2"/>
          <a:stretch/>
        </p:blipFill>
        <p:spPr>
          <a:xfrm>
            <a:off x="4979088" y="803548"/>
            <a:ext cx="6735900" cy="5571066"/>
          </a:xfrm>
          <a:prstGeom prst="rect">
            <a:avLst/>
          </a:prstGeom>
        </p:spPr>
      </p:pic>
      <p:pic>
        <p:nvPicPr>
          <p:cNvPr id="8" name="Picture 7" descr="See the source image">
            <a:extLst>
              <a:ext uri="{FF2B5EF4-FFF2-40B4-BE49-F238E27FC236}">
                <a16:creationId xmlns:a16="http://schemas.microsoft.com/office/drawing/2014/main" id="{FE01970A-2084-4640-941F-048C14C9A7F7}"/>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138569" y="5845200"/>
            <a:ext cx="1297037" cy="369332"/>
          </a:xfrm>
          <a:prstGeom prst="rect">
            <a:avLst/>
          </a:prstGeom>
          <a:noFill/>
          <a:ln>
            <a:noFill/>
          </a:ln>
        </p:spPr>
      </p:pic>
      <p:sp>
        <p:nvSpPr>
          <p:cNvPr id="10" name="TextBox 9">
            <a:extLst>
              <a:ext uri="{FF2B5EF4-FFF2-40B4-BE49-F238E27FC236}">
                <a16:creationId xmlns:a16="http://schemas.microsoft.com/office/drawing/2014/main" id="{973ADEFF-F493-411E-BB2F-8B4DB83DB561}"/>
              </a:ext>
            </a:extLst>
          </p:cNvPr>
          <p:cNvSpPr txBox="1"/>
          <p:nvPr/>
        </p:nvSpPr>
        <p:spPr>
          <a:xfrm>
            <a:off x="8180583" y="5900565"/>
            <a:ext cx="1980357" cy="369332"/>
          </a:xfrm>
          <a:prstGeom prst="rect">
            <a:avLst/>
          </a:prstGeom>
          <a:noFill/>
        </p:spPr>
        <p:txBody>
          <a:bodyPr wrap="square">
            <a:spAutoFit/>
          </a:bodyPr>
          <a:lstStyle/>
          <a:p>
            <a:r>
              <a:rPr lang="en-US" b="1" dirty="0"/>
              <a:t>@FirstLadiesFdn    </a:t>
            </a:r>
          </a:p>
        </p:txBody>
      </p:sp>
      <p:sp>
        <p:nvSpPr>
          <p:cNvPr id="3" name="TextBox 2">
            <a:extLst>
              <a:ext uri="{FF2B5EF4-FFF2-40B4-BE49-F238E27FC236}">
                <a16:creationId xmlns:a16="http://schemas.microsoft.com/office/drawing/2014/main" id="{D56DBB7B-9427-57CD-D94A-D17B233C4FC2}"/>
              </a:ext>
            </a:extLst>
          </p:cNvPr>
          <p:cNvSpPr txBox="1"/>
          <p:nvPr/>
        </p:nvSpPr>
        <p:spPr>
          <a:xfrm>
            <a:off x="4979088" y="839532"/>
            <a:ext cx="2744326" cy="2800767"/>
          </a:xfrm>
          <a:prstGeom prst="rect">
            <a:avLst/>
          </a:prstGeom>
          <a:noFill/>
        </p:spPr>
        <p:txBody>
          <a:bodyPr wrap="square">
            <a:spAutoFit/>
          </a:bodyPr>
          <a:lstStyle/>
          <a:p>
            <a:r>
              <a:rPr lang="en-US" sz="1200" b="1" dirty="0">
                <a:solidFill>
                  <a:schemeClr val="bg1"/>
                </a:solidFill>
              </a:rPr>
              <a:t>“</a:t>
            </a:r>
            <a:r>
              <a:rPr lang="en-US" sz="1600" b="1" dirty="0">
                <a:solidFill>
                  <a:schemeClr val="bg1"/>
                </a:solidFill>
              </a:rPr>
              <a:t>Show me a successful individual and I’ll show you someone who had real positive influences in his or her life. I don’t care what you do for a living—if you do it well I’m sure there was someone cheering you on     or showing the way. A mentor.” </a:t>
            </a:r>
            <a:r>
              <a:rPr lang="en-US" sz="1600" b="1" i="1" dirty="0">
                <a:solidFill>
                  <a:schemeClr val="bg1"/>
                </a:solidFill>
              </a:rPr>
              <a:t>— </a:t>
            </a:r>
          </a:p>
          <a:p>
            <a:r>
              <a:rPr lang="en-US" sz="1200" i="1" dirty="0">
                <a:solidFill>
                  <a:schemeClr val="bg1"/>
                </a:solidFill>
              </a:rPr>
              <a:t>Denzel Washington</a:t>
            </a:r>
            <a:endParaRPr lang="en-US" sz="1050" i="1" dirty="0">
              <a:solidFill>
                <a:schemeClr val="bg1"/>
              </a:solidFill>
            </a:endParaRPr>
          </a:p>
        </p:txBody>
      </p:sp>
      <p:sp>
        <p:nvSpPr>
          <p:cNvPr id="5" name="TextBox 4">
            <a:extLst>
              <a:ext uri="{FF2B5EF4-FFF2-40B4-BE49-F238E27FC236}">
                <a16:creationId xmlns:a16="http://schemas.microsoft.com/office/drawing/2014/main" id="{10DA2923-2C77-55C1-2015-223A7C604ECF}"/>
              </a:ext>
            </a:extLst>
          </p:cNvPr>
          <p:cNvSpPr txBox="1"/>
          <p:nvPr/>
        </p:nvSpPr>
        <p:spPr>
          <a:xfrm>
            <a:off x="477012" y="6045255"/>
            <a:ext cx="4222694" cy="584775"/>
          </a:xfrm>
          <a:prstGeom prst="rect">
            <a:avLst/>
          </a:prstGeom>
          <a:noFill/>
        </p:spPr>
        <p:txBody>
          <a:bodyPr wrap="square" rtlCol="0">
            <a:spAutoFit/>
          </a:bodyPr>
          <a:lstStyle/>
          <a:p>
            <a:pPr algn="ctr"/>
            <a:r>
              <a:rPr lang="en-US" sz="1600" b="1" dirty="0"/>
              <a:t>Email: imentor@firstladiesyouthleadershipfdn.org</a:t>
            </a:r>
          </a:p>
        </p:txBody>
      </p:sp>
    </p:spTree>
    <p:extLst>
      <p:ext uri="{BB962C8B-B14F-4D97-AF65-F5344CB8AC3E}">
        <p14:creationId xmlns:p14="http://schemas.microsoft.com/office/powerpoint/2010/main" val="2166377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rmation Management Technology (IMT) Definition">
            <a:extLst>
              <a:ext uri="{FF2B5EF4-FFF2-40B4-BE49-F238E27FC236}">
                <a16:creationId xmlns:a16="http://schemas.microsoft.com/office/drawing/2014/main" id="{4CA69C70-3892-4D73-B09B-99DE9B28C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8E48DC-1115-4626-9B28-28098DC4A111}"/>
              </a:ext>
            </a:extLst>
          </p:cNvPr>
          <p:cNvSpPr txBox="1"/>
          <p:nvPr/>
        </p:nvSpPr>
        <p:spPr>
          <a:xfrm>
            <a:off x="1121955" y="1925526"/>
            <a:ext cx="9948089" cy="5016758"/>
          </a:xfrm>
          <a:prstGeom prst="rect">
            <a:avLst/>
          </a:prstGeom>
          <a:noFill/>
        </p:spPr>
        <p:txBody>
          <a:bodyPr wrap="square" rtlCol="0">
            <a:spAutoFit/>
          </a:bodyPr>
          <a:lstStyle/>
          <a:p>
            <a:pPr algn="r"/>
            <a:r>
              <a:rPr lang="en-US" sz="4800" b="1" dirty="0">
                <a:solidFill>
                  <a:srgbClr val="FF0000"/>
                </a:solidFill>
              </a:rPr>
              <a:t>Contact Us</a:t>
            </a:r>
          </a:p>
          <a:p>
            <a:pPr algn="r"/>
            <a:r>
              <a:rPr lang="en-US" sz="2800" b="1" dirty="0">
                <a:solidFill>
                  <a:srgbClr val="FFC000"/>
                </a:solidFill>
              </a:rPr>
              <a:t>The First Ladies Youth Leadership Foundation, Inc.</a:t>
            </a:r>
            <a:br>
              <a:rPr lang="en-US" sz="2800" b="1" dirty="0">
                <a:solidFill>
                  <a:srgbClr val="FFC000"/>
                </a:solidFill>
              </a:rPr>
            </a:br>
            <a:r>
              <a:rPr lang="en-US" sz="2800" b="1" dirty="0"/>
              <a:t>950 Eagles Landing Pkwy.,</a:t>
            </a:r>
            <a:br>
              <a:rPr lang="en-US" sz="2800" b="1" dirty="0"/>
            </a:br>
            <a:r>
              <a:rPr lang="en-US" sz="2800" b="1" dirty="0"/>
              <a:t>Suite 142</a:t>
            </a:r>
            <a:br>
              <a:rPr lang="en-US" sz="2800" b="1" dirty="0"/>
            </a:br>
            <a:r>
              <a:rPr lang="en-US" sz="2800" b="1" dirty="0"/>
              <a:t>Stockbridge, GA 30281 </a:t>
            </a:r>
          </a:p>
          <a:p>
            <a:pPr algn="r"/>
            <a:r>
              <a:rPr lang="en-US" sz="2800" b="1" dirty="0">
                <a:solidFill>
                  <a:srgbClr val="FFC000"/>
                </a:solidFill>
              </a:rPr>
              <a:t>404.909.3560</a:t>
            </a:r>
          </a:p>
          <a:p>
            <a:pPr algn="r"/>
            <a:r>
              <a:rPr lang="en-US" sz="2000" b="1" dirty="0">
                <a:solidFill>
                  <a:srgbClr val="FFC000"/>
                </a:solidFill>
              </a:rPr>
              <a:t>iMentor@firstladiesyouthleadershipfdn.org</a:t>
            </a:r>
          </a:p>
          <a:p>
            <a:pPr algn="r"/>
            <a:r>
              <a:rPr lang="en-US" sz="2800" b="1" dirty="0">
                <a:solidFill>
                  <a:srgbClr val="FFC000"/>
                </a:solidFill>
              </a:rPr>
              <a:t>@thenewfirstladies</a:t>
            </a:r>
          </a:p>
          <a:p>
            <a:pPr algn="ctr"/>
            <a:endParaRPr lang="en-US" sz="2800" b="1" dirty="0"/>
          </a:p>
          <a:p>
            <a:pPr algn="ctr"/>
            <a:endParaRPr lang="en-US" sz="2800" b="1" dirty="0"/>
          </a:p>
          <a:p>
            <a:pPr algn="ctr"/>
            <a:endParaRPr lang="en-US" sz="2800" b="1" dirty="0"/>
          </a:p>
        </p:txBody>
      </p:sp>
      <p:pic>
        <p:nvPicPr>
          <p:cNvPr id="3" name="Picture 2" descr="See the source image">
            <a:extLst>
              <a:ext uri="{FF2B5EF4-FFF2-40B4-BE49-F238E27FC236}">
                <a16:creationId xmlns:a16="http://schemas.microsoft.com/office/drawing/2014/main" id="{8F1FC808-39F1-292E-C7B5-A70806008674}"/>
              </a:ext>
            </a:extLst>
          </p:cNvPr>
          <p:cNvPicPr/>
          <p:nvPr/>
        </p:nvPicPr>
        <p:blipFill rotWithShape="1">
          <a:blip r:embed="rId4" cstate="screen">
            <a:extLst>
              <a:ext uri="{28A0092B-C50C-407E-A947-70E740481C1C}">
                <a14:useLocalDpi xmlns:a14="http://schemas.microsoft.com/office/drawing/2010/main" val="0"/>
              </a:ext>
            </a:extLst>
          </a:blip>
          <a:srcRect l="66703" t="-6868" r="-2921" b="1688"/>
          <a:stretch/>
        </p:blipFill>
        <p:spPr bwMode="auto">
          <a:xfrm>
            <a:off x="7143776" y="5004359"/>
            <a:ext cx="926926" cy="839243"/>
          </a:xfrm>
          <a:prstGeom prst="rect">
            <a:avLst/>
          </a:prstGeom>
          <a:noFill/>
          <a:ln>
            <a:noFill/>
          </a:ln>
        </p:spPr>
      </p:pic>
    </p:spTree>
    <p:extLst>
      <p:ext uri="{BB962C8B-B14F-4D97-AF65-F5344CB8AC3E}">
        <p14:creationId xmlns:p14="http://schemas.microsoft.com/office/powerpoint/2010/main" val="378047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69240" y="3367878"/>
            <a:ext cx="5192775" cy="3294235"/>
          </a:xfrm>
        </p:spPr>
        <p:txBody>
          <a:bodyPr/>
          <a:lstStyle/>
          <a:p>
            <a:endParaRPr lang="en-US" sz="5400" dirty="0"/>
          </a:p>
          <a:p>
            <a:r>
              <a:rPr lang="en-US" sz="5400" dirty="0">
                <a:latin typeface="Berlin Sans FB Demi" panose="020E0802020502020306" pitchFamily="34" charset="0"/>
              </a:rPr>
              <a:t>References </a:t>
            </a:r>
            <a:r>
              <a:rPr lang="en-US" sz="5400" dirty="0">
                <a:latin typeface="Berlin Sans FB Demi" panose="020E0802020502020306" pitchFamily="34" charset="0"/>
                <a:sym typeface="Wingdings" panose="05000000000000000000" pitchFamily="2" charset="2"/>
              </a:rPr>
              <a:t></a:t>
            </a:r>
            <a:endParaRPr lang="en-US" sz="5400" dirty="0">
              <a:latin typeface="Berlin Sans FB Demi" panose="020E0802020502020306" pitchFamily="34" charset="0"/>
            </a:endParaRPr>
          </a:p>
          <a:p>
            <a:pPr lvl="1" defTabSz="914367">
              <a:spcBef>
                <a:spcPts val="1200"/>
              </a:spcBef>
              <a:buClr>
                <a:schemeClr val="tx1"/>
              </a:buClr>
              <a:buSzPct val="90000"/>
            </a:pPr>
            <a:endParaRPr lang="en-US" sz="1600" dirty="0"/>
          </a:p>
          <a:p>
            <a:endParaRPr lang="en-US" dirty="0"/>
          </a:p>
          <a:p>
            <a:endParaRPr lang="en-US" dirty="0"/>
          </a:p>
        </p:txBody>
      </p:sp>
      <p:sp>
        <p:nvSpPr>
          <p:cNvPr id="6" name="Text Placeholder 5"/>
          <p:cNvSpPr>
            <a:spLocks noGrp="1"/>
          </p:cNvSpPr>
          <p:nvPr>
            <p:ph type="body" sz="quarter" idx="11"/>
          </p:nvPr>
        </p:nvSpPr>
        <p:spPr>
          <a:xfrm>
            <a:off x="4503174" y="3619782"/>
            <a:ext cx="7688826" cy="3020507"/>
          </a:xfrm>
        </p:spPr>
        <p:txBody>
          <a:bodyPr>
            <a:normAutofit fontScale="77500" lnSpcReduction="20000"/>
          </a:bodyPr>
          <a:lstStyle/>
          <a:p>
            <a:pPr lvl="1" defTabSz="914367">
              <a:spcBef>
                <a:spcPts val="1200"/>
              </a:spcBef>
              <a:buClr>
                <a:schemeClr val="tx1"/>
              </a:buClr>
              <a:buSzPct val="90000"/>
            </a:pPr>
            <a:r>
              <a:rPr lang="en-US" sz="1800" dirty="0"/>
              <a:t>Rockdale County Public Schools Mentor Coordinator Handbook, 2012-2013</a:t>
            </a:r>
          </a:p>
          <a:p>
            <a:pPr lvl="1" defTabSz="914367">
              <a:spcBef>
                <a:spcPts val="1200"/>
              </a:spcBef>
              <a:buClr>
                <a:schemeClr val="tx1"/>
              </a:buClr>
              <a:buSzPct val="90000"/>
            </a:pPr>
            <a:r>
              <a:rPr lang="en-US" sz="1800" dirty="0"/>
              <a:t>Mentor.org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Missingkids.org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Third Party Statistics - National Runaway </a:t>
            </a:r>
            <a:r>
              <a:rPr lang="en-US" sz="1800" dirty="0" err="1">
                <a:hlinkClick r:id="rId2"/>
              </a:rPr>
              <a:t>Safeline</a:t>
            </a:r>
            <a:r>
              <a:rPr lang="en-US" sz="1800" dirty="0">
                <a:hlinkClick r:id="rId2"/>
              </a:rPr>
              <a:t> | National Runaway </a:t>
            </a:r>
            <a:r>
              <a:rPr lang="en-US" sz="1800" dirty="0" err="1">
                <a:hlinkClick r:id="rId2"/>
              </a:rPr>
              <a:t>Safeline</a:t>
            </a:r>
            <a:r>
              <a:rPr lang="en-US" sz="1800" dirty="0">
                <a:hlinkClick r:id="rId2"/>
              </a:rPr>
              <a:t> (1800runaway.org</a:t>
            </a:r>
            <a:endParaRPr lang="en-US" sz="1800" dirty="0"/>
          </a:p>
          <a:p>
            <a:pPr lvl="1" defTabSz="914367">
              <a:spcBef>
                <a:spcPts val="1200"/>
              </a:spcBef>
              <a:buClr>
                <a:schemeClr val="tx1"/>
              </a:buClr>
              <a:buSzPct val="90000"/>
            </a:pPr>
            <a:r>
              <a:rPr lang="en-US" sz="1800" dirty="0"/>
              <a:t>Merriam-Webster Dictionary</a:t>
            </a:r>
          </a:p>
          <a:p>
            <a:pPr lvl="1" defTabSz="914367">
              <a:spcBef>
                <a:spcPts val="1200"/>
              </a:spcBef>
              <a:buClr>
                <a:schemeClr val="tx1"/>
              </a:buClr>
              <a:buSzPct val="90000"/>
            </a:pPr>
            <a:r>
              <a:rPr lang="en-US" sz="1800" dirty="0"/>
              <a:t>Wikipedia, The Free Encyclopedia</a:t>
            </a:r>
          </a:p>
          <a:p>
            <a:pPr lvl="1" defTabSz="914367">
              <a:spcBef>
                <a:spcPts val="1200"/>
              </a:spcBef>
              <a:buClr>
                <a:schemeClr val="tx1"/>
              </a:buClr>
              <a:buSzPct val="90000"/>
            </a:pPr>
            <a:r>
              <a:rPr lang="en-US" sz="1800" dirty="0"/>
              <a:t>CDC.GOV </a:t>
            </a:r>
          </a:p>
          <a:p>
            <a:pPr lvl="1" defTabSz="914367">
              <a:spcBef>
                <a:spcPts val="1200"/>
              </a:spcBef>
              <a:buClr>
                <a:schemeClr val="tx1"/>
              </a:buClr>
              <a:buSzPct val="90000"/>
            </a:pPr>
            <a:r>
              <a:rPr lang="en-US" sz="1800" dirty="0">
                <a:hlinkClick r:id="rId3"/>
              </a:rPr>
              <a:t>https://www.cdc.gov/mmwr/volumes/69/wr/mm6914e4.htm</a:t>
            </a:r>
            <a:endParaRPr lang="en-US" sz="1800" dirty="0"/>
          </a:p>
          <a:p>
            <a:pPr lvl="1" defTabSz="914367">
              <a:spcBef>
                <a:spcPts val="1200"/>
              </a:spcBef>
              <a:buClr>
                <a:schemeClr val="tx1"/>
              </a:buClr>
              <a:buSzPct val="90000"/>
            </a:pPr>
            <a:r>
              <a:rPr lang="en-US" sz="1800" dirty="0"/>
              <a:t>https://www.cdc.gov/coronavirus/2019-ncov/daily-life-coping/children/symptoms.html</a:t>
            </a:r>
          </a:p>
          <a:p>
            <a:endParaRPr lang="en-US" dirty="0"/>
          </a:p>
        </p:txBody>
      </p:sp>
      <p:pic>
        <p:nvPicPr>
          <p:cNvPr id="12" name="Picture 11" descr="See the source image">
            <a:extLst>
              <a:ext uri="{FF2B5EF4-FFF2-40B4-BE49-F238E27FC236}">
                <a16:creationId xmlns:a16="http://schemas.microsoft.com/office/drawing/2014/main" id="{9F4AC80E-E166-4D69-A9F9-26DBF23A2A19}"/>
              </a:ext>
            </a:extLst>
          </p:cNvPr>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1594" y="6544777"/>
            <a:ext cx="1297037" cy="369332"/>
          </a:xfrm>
          <a:prstGeom prst="rect">
            <a:avLst/>
          </a:prstGeom>
          <a:noFill/>
          <a:ln>
            <a:noFill/>
          </a:ln>
        </p:spPr>
      </p:pic>
      <p:sp>
        <p:nvSpPr>
          <p:cNvPr id="13" name="TextBox 12">
            <a:extLst>
              <a:ext uri="{FF2B5EF4-FFF2-40B4-BE49-F238E27FC236}">
                <a16:creationId xmlns:a16="http://schemas.microsoft.com/office/drawing/2014/main" id="{ED8E2BA9-590B-4383-B447-3EC997151FF6}"/>
              </a:ext>
            </a:extLst>
          </p:cNvPr>
          <p:cNvSpPr txBox="1"/>
          <p:nvPr/>
        </p:nvSpPr>
        <p:spPr>
          <a:xfrm>
            <a:off x="1348631" y="6541347"/>
            <a:ext cx="6093618" cy="369332"/>
          </a:xfrm>
          <a:prstGeom prst="rect">
            <a:avLst/>
          </a:prstGeom>
          <a:noFill/>
        </p:spPr>
        <p:txBody>
          <a:bodyPr wrap="square">
            <a:spAutoFit/>
          </a:bodyPr>
          <a:lstStyle/>
          <a:p>
            <a:r>
              <a:rPr lang="en-US" b="1" dirty="0"/>
              <a:t>@FirstLadiesFdn    </a:t>
            </a:r>
          </a:p>
        </p:txBody>
      </p:sp>
      <p:sp>
        <p:nvSpPr>
          <p:cNvPr id="15" name="Title 14">
            <a:extLst>
              <a:ext uri="{FF2B5EF4-FFF2-40B4-BE49-F238E27FC236}">
                <a16:creationId xmlns:a16="http://schemas.microsoft.com/office/drawing/2014/main" id="{C42C45C8-FC66-433A-8521-629AD54D1F26}"/>
              </a:ext>
            </a:extLst>
          </p:cNvPr>
          <p:cNvSpPr>
            <a:spLocks noGrp="1"/>
          </p:cNvSpPr>
          <p:nvPr>
            <p:ph type="title"/>
          </p:nvPr>
        </p:nvSpPr>
        <p:spPr/>
        <p:txBody>
          <a:bodyPr>
            <a:normAutofit fontScale="90000"/>
          </a:bodyPr>
          <a:lstStyle/>
          <a:p>
            <a:endParaRPr lang="en-US"/>
          </a:p>
        </p:txBody>
      </p:sp>
      <p:pic>
        <p:nvPicPr>
          <p:cNvPr id="9" name="Picture 4">
            <a:extLst>
              <a:ext uri="{FF2B5EF4-FFF2-40B4-BE49-F238E27FC236}">
                <a16:creationId xmlns:a16="http://schemas.microsoft.com/office/drawing/2014/main" id="{C5628624-A079-E80E-E9B9-97D6A3D1185B}"/>
              </a:ext>
            </a:extLst>
          </p:cNvPr>
          <p:cNvPicPr>
            <a:picLocks noGrp="1" noChangeAspect="1"/>
          </p:cNvPicPr>
          <p:nvPr>
            <p:ph type="pic" sz="quarter" idx="12"/>
          </p:nvPr>
        </p:nvPicPr>
        <p:blipFill rotWithShape="1">
          <a:blip r:embed="rId5"/>
          <a:srcRect/>
          <a:stretch/>
        </p:blipFill>
        <p:spPr>
          <a:xfrm>
            <a:off x="0" y="0"/>
            <a:ext cx="12192000" cy="2974975"/>
          </a:xfrm>
          <a:prstGeom prst="rect">
            <a:avLst/>
          </a:prstGeom>
        </p:spPr>
      </p:pic>
    </p:spTree>
    <p:extLst>
      <p:ext uri="{BB962C8B-B14F-4D97-AF65-F5344CB8AC3E}">
        <p14:creationId xmlns:p14="http://schemas.microsoft.com/office/powerpoint/2010/main" val="408230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56DFD-130E-20A9-2C21-07943B81207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C244339-C261-C411-F86E-A591F216D0B3}"/>
              </a:ext>
            </a:extLst>
          </p:cNvPr>
          <p:cNvSpPr>
            <a:spLocks noGrp="1"/>
          </p:cNvSpPr>
          <p:nvPr>
            <p:ph type="body" sz="quarter" idx="13"/>
          </p:nvPr>
        </p:nvSpPr>
        <p:spPr/>
        <p:txBody>
          <a:bodyPr>
            <a:normAutofit fontScale="92500" lnSpcReduction="10000"/>
          </a:bodyPr>
          <a:lstStyle/>
          <a:p>
            <a:endParaRPr lang="en-US"/>
          </a:p>
        </p:txBody>
      </p:sp>
      <p:pic>
        <p:nvPicPr>
          <p:cNvPr id="5" name="Picture Placeholder 4" descr="Back photo of a graduate with a cap on">
            <a:extLst>
              <a:ext uri="{FF2B5EF4-FFF2-40B4-BE49-F238E27FC236}">
                <a16:creationId xmlns:a16="http://schemas.microsoft.com/office/drawing/2014/main" id="{5BC2B84C-727D-8FAA-BB29-425CFFA07866}"/>
              </a:ext>
            </a:extLst>
          </p:cNvPr>
          <p:cNvPicPr>
            <a:picLocks noGrp="1" noChangeAspect="1"/>
          </p:cNvPicPr>
          <p:nvPr>
            <p:ph type="pic" sz="quarter" idx="14"/>
          </p:nvPr>
        </p:nvPicPr>
        <p:blipFill rotWithShape="1">
          <a:blip r:embed="rId2"/>
          <a:srcRect t="7864" b="7864"/>
          <a:stretch/>
        </p:blipFill>
        <p:spPr>
          <a:xfrm>
            <a:off x="0" y="0"/>
            <a:ext cx="12192000" cy="6858000"/>
          </a:xfrm>
          <a:prstGeom prst="rect">
            <a:avLst/>
          </a:prstGeom>
        </p:spPr>
      </p:pic>
      <p:sp>
        <p:nvSpPr>
          <p:cNvPr id="6" name="TextBox 5">
            <a:extLst>
              <a:ext uri="{FF2B5EF4-FFF2-40B4-BE49-F238E27FC236}">
                <a16:creationId xmlns:a16="http://schemas.microsoft.com/office/drawing/2014/main" id="{A7210B3D-405E-AD67-DC49-FB1D0A45FD7D}"/>
              </a:ext>
            </a:extLst>
          </p:cNvPr>
          <p:cNvSpPr txBox="1"/>
          <p:nvPr/>
        </p:nvSpPr>
        <p:spPr>
          <a:xfrm>
            <a:off x="124531" y="2299865"/>
            <a:ext cx="12067469" cy="2215991"/>
          </a:xfrm>
          <a:prstGeom prst="rect">
            <a:avLst/>
          </a:prstGeom>
          <a:noFill/>
        </p:spPr>
        <p:txBody>
          <a:bodyPr wrap="square" rtlCol="0">
            <a:spAutoFit/>
          </a:bodyPr>
          <a:lstStyle/>
          <a:p>
            <a:pPr algn="ctr"/>
            <a:r>
              <a:rPr lang="en-US" sz="6600" b="1" dirty="0"/>
              <a:t>FIRST LADIES’ MISSION</a:t>
            </a:r>
          </a:p>
          <a:p>
            <a:pPr algn="ctr"/>
            <a:r>
              <a:rPr lang="en-US" sz="2400" dirty="0"/>
              <a:t>TO TRAIN AND EQUIP GIRLS AROUND THE WORLD TO BE POSITIVE GLOBAL CHANGE AGENTS AND TO DOMINATE IN THE TEN STRATEGIC CULTURES OF THE </a:t>
            </a:r>
          </a:p>
          <a:p>
            <a:pPr algn="ctr"/>
            <a:r>
              <a:rPr lang="en-US" sz="2400" dirty="0"/>
              <a:t>NATIONS OF THE WORLD WITH STRENGTH AND DIGNITY.</a:t>
            </a:r>
          </a:p>
        </p:txBody>
      </p:sp>
    </p:spTree>
    <p:extLst>
      <p:ext uri="{BB962C8B-B14F-4D97-AF65-F5344CB8AC3E}">
        <p14:creationId xmlns:p14="http://schemas.microsoft.com/office/powerpoint/2010/main" val="60218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0EA31916-1F57-4CCC-AFAD-DA84A64B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1457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Text Placeholder 2">
            <a:extLst>
              <a:ext uri="{FF2B5EF4-FFF2-40B4-BE49-F238E27FC236}">
                <a16:creationId xmlns:a16="http://schemas.microsoft.com/office/drawing/2014/main" id="{91A87CE8-4885-48FF-BC86-00D59171230C}"/>
              </a:ext>
            </a:extLst>
          </p:cNvPr>
          <p:cNvSpPr>
            <a:spLocks noGrp="1"/>
          </p:cNvSpPr>
          <p:nvPr>
            <p:ph type="subTitle" idx="4294967295"/>
          </p:nvPr>
        </p:nvSpPr>
        <p:spPr>
          <a:xfrm>
            <a:off x="0" y="5537200"/>
            <a:ext cx="7034213" cy="706438"/>
          </a:xfrm>
        </p:spPr>
        <p:txBody>
          <a:bodyPr/>
          <a:lstStyle/>
          <a:p>
            <a:pPr marL="0" indent="0">
              <a:buNone/>
            </a:pPr>
            <a:endParaRPr lang="en-US" dirty="0"/>
          </a:p>
        </p:txBody>
      </p:sp>
      <p:sp>
        <p:nvSpPr>
          <p:cNvPr id="7" name="TextBox 6">
            <a:extLst>
              <a:ext uri="{FF2B5EF4-FFF2-40B4-BE49-F238E27FC236}">
                <a16:creationId xmlns:a16="http://schemas.microsoft.com/office/drawing/2014/main" id="{A1C71507-2BE6-4EC3-99F9-A4750435C72F}"/>
              </a:ext>
            </a:extLst>
          </p:cNvPr>
          <p:cNvSpPr txBox="1"/>
          <p:nvPr/>
        </p:nvSpPr>
        <p:spPr>
          <a:xfrm>
            <a:off x="2801" y="661233"/>
            <a:ext cx="4201535" cy="4739759"/>
          </a:xfrm>
          <a:prstGeom prst="rect">
            <a:avLst/>
          </a:prstGeom>
          <a:noFill/>
        </p:spPr>
        <p:txBody>
          <a:bodyPr wrap="none" rtlCol="0">
            <a:spAutoFit/>
          </a:bodyPr>
          <a:lstStyle/>
          <a:p>
            <a:pPr algn="ctr"/>
            <a:r>
              <a:rPr lang="en-US" sz="3600" b="1" u="sng" dirty="0"/>
              <a:t>12 Focus Areas</a:t>
            </a:r>
          </a:p>
          <a:p>
            <a:pPr algn="ctr"/>
            <a:endParaRPr lang="en-US" sz="1400" b="1" u="sng" dirty="0"/>
          </a:p>
          <a:p>
            <a:pPr marL="342900" indent="-342900">
              <a:buFont typeface="+mj-lt"/>
              <a:buAutoNum type="arabicParenR"/>
            </a:pPr>
            <a:r>
              <a:rPr lang="en-US" dirty="0"/>
              <a:t>Faith/Purpose</a:t>
            </a:r>
          </a:p>
          <a:p>
            <a:pPr marL="342900" indent="-342900">
              <a:buFont typeface="+mj-lt"/>
              <a:buAutoNum type="arabicParenR"/>
            </a:pPr>
            <a:r>
              <a:rPr lang="en-US" dirty="0"/>
              <a:t>Identity/Cultural Awareness</a:t>
            </a:r>
          </a:p>
          <a:p>
            <a:pPr marL="342900" indent="-342900">
              <a:buFont typeface="+mj-lt"/>
              <a:buAutoNum type="arabicParenR"/>
            </a:pPr>
            <a:r>
              <a:rPr lang="en-US" dirty="0"/>
              <a:t>Building Healthy Families </a:t>
            </a:r>
          </a:p>
          <a:p>
            <a:pPr marL="342900" indent="-342900">
              <a:buFont typeface="+mj-lt"/>
              <a:buAutoNum type="arabicParenR"/>
            </a:pPr>
            <a:r>
              <a:rPr lang="en-US" dirty="0"/>
              <a:t>Social Justice Awareness/</a:t>
            </a:r>
          </a:p>
          <a:p>
            <a:r>
              <a:rPr lang="en-US" dirty="0"/>
              <a:t>        Civic Engagement/Community Service</a:t>
            </a:r>
          </a:p>
          <a:p>
            <a:pPr marL="342900" indent="-342900">
              <a:buAutoNum type="arabicParenR" startAt="5"/>
            </a:pPr>
            <a:r>
              <a:rPr lang="en-US" dirty="0"/>
              <a:t>Building Sisterhood</a:t>
            </a:r>
          </a:p>
          <a:p>
            <a:pPr marL="342900" indent="-342900">
              <a:buAutoNum type="arabicParenR" startAt="5"/>
            </a:pPr>
            <a:r>
              <a:rPr lang="en-US" b="1" dirty="0">
                <a:highlight>
                  <a:srgbClr val="FFFF00"/>
                </a:highlight>
              </a:rPr>
              <a:t>Mentorship</a:t>
            </a:r>
          </a:p>
          <a:p>
            <a:pPr marL="342900" indent="-342900">
              <a:buAutoNum type="arabicParenR" startAt="5"/>
            </a:pPr>
            <a:r>
              <a:rPr lang="en-US" dirty="0"/>
              <a:t>Leadership </a:t>
            </a:r>
          </a:p>
          <a:p>
            <a:pPr marL="342900" indent="-342900">
              <a:buAutoNum type="arabicParenR" startAt="5"/>
            </a:pPr>
            <a:r>
              <a:rPr lang="en-US" dirty="0"/>
              <a:t>Etiquette</a:t>
            </a:r>
          </a:p>
          <a:p>
            <a:pPr marL="342900" indent="-342900">
              <a:buAutoNum type="arabicParenR" startAt="5"/>
            </a:pPr>
            <a:r>
              <a:rPr lang="en-US" dirty="0"/>
              <a:t>High School Readiness</a:t>
            </a:r>
          </a:p>
          <a:p>
            <a:pPr marL="342900" indent="-342900">
              <a:buAutoNum type="arabicParenR" startAt="5"/>
            </a:pPr>
            <a:r>
              <a:rPr lang="en-US" dirty="0"/>
              <a:t>College Readiness</a:t>
            </a:r>
          </a:p>
          <a:p>
            <a:pPr marL="342900" indent="-342900">
              <a:buAutoNum type="arabicParenR" startAt="5"/>
            </a:pPr>
            <a:r>
              <a:rPr lang="en-US" dirty="0"/>
              <a:t>Career Readiness</a:t>
            </a:r>
          </a:p>
          <a:p>
            <a:pPr marL="342900" indent="-342900">
              <a:buAutoNum type="arabicParenR" startAt="5"/>
            </a:pPr>
            <a:r>
              <a:rPr lang="en-US" dirty="0"/>
              <a:t>Entrepreneurship</a:t>
            </a:r>
          </a:p>
          <a:p>
            <a:endParaRPr lang="en-US" dirty="0"/>
          </a:p>
        </p:txBody>
      </p:sp>
      <p:pic>
        <p:nvPicPr>
          <p:cNvPr id="11" name="Picture 2" descr="The 4 Pillars of Agile Marketing">
            <a:extLst>
              <a:ext uri="{FF2B5EF4-FFF2-40B4-BE49-F238E27FC236}">
                <a16:creationId xmlns:a16="http://schemas.microsoft.com/office/drawing/2014/main" id="{E0F01760-C879-403D-AFB2-FD1FF139E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16" b="539"/>
          <a:stretch/>
        </p:blipFill>
        <p:spPr bwMode="auto">
          <a:xfrm>
            <a:off x="4086225" y="10"/>
            <a:ext cx="810577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ee the source image">
            <a:extLst>
              <a:ext uri="{FF2B5EF4-FFF2-40B4-BE49-F238E27FC236}">
                <a16:creationId xmlns:a16="http://schemas.microsoft.com/office/drawing/2014/main" id="{7AFB2EBB-0ADC-4029-A16B-AC1B34D3DC2C}"/>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212" y="6304002"/>
            <a:ext cx="1297037" cy="369332"/>
          </a:xfrm>
          <a:prstGeom prst="rect">
            <a:avLst/>
          </a:prstGeom>
          <a:noFill/>
          <a:ln>
            <a:noFill/>
          </a:ln>
        </p:spPr>
      </p:pic>
      <p:sp>
        <p:nvSpPr>
          <p:cNvPr id="14" name="TextBox 13">
            <a:extLst>
              <a:ext uri="{FF2B5EF4-FFF2-40B4-BE49-F238E27FC236}">
                <a16:creationId xmlns:a16="http://schemas.microsoft.com/office/drawing/2014/main" id="{5666665A-E681-4939-9D2C-EAB0EEF783B6}"/>
              </a:ext>
            </a:extLst>
          </p:cNvPr>
          <p:cNvSpPr txBox="1"/>
          <p:nvPr/>
        </p:nvSpPr>
        <p:spPr>
          <a:xfrm>
            <a:off x="1345249" y="6241772"/>
            <a:ext cx="2127505" cy="369332"/>
          </a:xfrm>
          <a:prstGeom prst="rect">
            <a:avLst/>
          </a:prstGeom>
          <a:noFill/>
        </p:spPr>
        <p:txBody>
          <a:bodyPr wrap="none" rtlCol="0">
            <a:spAutoFit/>
          </a:bodyPr>
          <a:lstStyle/>
          <a:p>
            <a:r>
              <a:rPr lang="en-US" b="1" dirty="0"/>
              <a:t>@FirstLadiesFdn    </a:t>
            </a:r>
          </a:p>
        </p:txBody>
      </p:sp>
    </p:spTree>
    <p:extLst>
      <p:ext uri="{BB962C8B-B14F-4D97-AF65-F5344CB8AC3E}">
        <p14:creationId xmlns:p14="http://schemas.microsoft.com/office/powerpoint/2010/main" val="185537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See the source image">
            <a:extLst>
              <a:ext uri="{FF2B5EF4-FFF2-40B4-BE49-F238E27FC236}">
                <a16:creationId xmlns:a16="http://schemas.microsoft.com/office/drawing/2014/main" id="{C4AA5AEB-B506-44CA-929B-AD07114D7B85}"/>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356" y="6269611"/>
            <a:ext cx="1297037" cy="369332"/>
          </a:xfrm>
          <a:prstGeom prst="rect">
            <a:avLst/>
          </a:prstGeom>
          <a:noFill/>
          <a:ln>
            <a:noFill/>
          </a:ln>
        </p:spPr>
      </p:pic>
      <p:sp>
        <p:nvSpPr>
          <p:cNvPr id="13" name="TextBox 12">
            <a:extLst>
              <a:ext uri="{FF2B5EF4-FFF2-40B4-BE49-F238E27FC236}">
                <a16:creationId xmlns:a16="http://schemas.microsoft.com/office/drawing/2014/main" id="{9942C040-E206-4942-A1C4-A717BDD88136}"/>
              </a:ext>
            </a:extLst>
          </p:cNvPr>
          <p:cNvSpPr txBox="1"/>
          <p:nvPr/>
        </p:nvSpPr>
        <p:spPr>
          <a:xfrm>
            <a:off x="1483729" y="6269611"/>
            <a:ext cx="2127505" cy="369332"/>
          </a:xfrm>
          <a:prstGeom prst="rect">
            <a:avLst/>
          </a:prstGeom>
          <a:noFill/>
        </p:spPr>
        <p:txBody>
          <a:bodyPr wrap="none" rtlCol="0">
            <a:spAutoFit/>
          </a:bodyPr>
          <a:lstStyle/>
          <a:p>
            <a:r>
              <a:rPr lang="en-US" b="1" dirty="0">
                <a:solidFill>
                  <a:schemeClr val="bg1"/>
                </a:solidFill>
              </a:rPr>
              <a:t>@FirstLadiesFdn    </a:t>
            </a:r>
          </a:p>
        </p:txBody>
      </p:sp>
      <p:pic>
        <p:nvPicPr>
          <p:cNvPr id="3" name="Picture 2">
            <a:extLst>
              <a:ext uri="{FF2B5EF4-FFF2-40B4-BE49-F238E27FC236}">
                <a16:creationId xmlns:a16="http://schemas.microsoft.com/office/drawing/2014/main" id="{5ED5C5CA-DDCB-E28F-557B-F8D1C3C812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497"/>
          <a:stretch/>
        </p:blipFill>
        <p:spPr bwMode="auto">
          <a:xfrm>
            <a:off x="-27214" y="0"/>
            <a:ext cx="123498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795F0D-58B5-6AFE-B74C-4DCEBBE5E47A}"/>
              </a:ext>
            </a:extLst>
          </p:cNvPr>
          <p:cNvSpPr txBox="1"/>
          <p:nvPr/>
        </p:nvSpPr>
        <p:spPr>
          <a:xfrm>
            <a:off x="93356" y="3304898"/>
            <a:ext cx="12229272" cy="2923877"/>
          </a:xfrm>
          <a:prstGeom prst="rect">
            <a:avLst/>
          </a:prstGeom>
          <a:noFill/>
        </p:spPr>
        <p:txBody>
          <a:bodyPr wrap="square">
            <a:spAutoFit/>
          </a:bodyPr>
          <a:lstStyle/>
          <a:p>
            <a:pPr algn="ctr"/>
            <a:r>
              <a:rPr lang="en-US" sz="4400" b="1" dirty="0"/>
              <a:t>There is a </a:t>
            </a:r>
            <a:r>
              <a:rPr lang="en-US" sz="4400" b="1" dirty="0">
                <a:highlight>
                  <a:srgbClr val="FFFF00"/>
                </a:highlight>
              </a:rPr>
              <a:t>mentoring gap </a:t>
            </a:r>
            <a:r>
              <a:rPr lang="en-US" sz="4400" b="1" dirty="0"/>
              <a:t>in America. </a:t>
            </a:r>
          </a:p>
          <a:p>
            <a:pPr algn="ctr"/>
            <a:endParaRPr lang="en-US" sz="2400" b="1" dirty="0"/>
          </a:p>
          <a:p>
            <a:pPr algn="ctr"/>
            <a:r>
              <a:rPr lang="en-US" sz="4400" b="1" dirty="0"/>
              <a:t>1 in 3 young people will grow up without a mentor. </a:t>
            </a:r>
          </a:p>
          <a:p>
            <a:pPr algn="ctr"/>
            <a:r>
              <a:rPr lang="en-US" sz="2400" b="1" dirty="0"/>
              <a:t>MENTORING.ORG</a:t>
            </a:r>
          </a:p>
        </p:txBody>
      </p:sp>
      <p:sp>
        <p:nvSpPr>
          <p:cNvPr id="7" name="Rectangle 6">
            <a:extLst>
              <a:ext uri="{FF2B5EF4-FFF2-40B4-BE49-F238E27FC236}">
                <a16:creationId xmlns:a16="http://schemas.microsoft.com/office/drawing/2014/main" id="{3443E4C6-3673-00B4-59FB-F57A7E83952A}"/>
              </a:ext>
            </a:extLst>
          </p:cNvPr>
          <p:cNvSpPr/>
          <p:nvPr/>
        </p:nvSpPr>
        <p:spPr>
          <a:xfrm>
            <a:off x="4800672" y="0"/>
            <a:ext cx="2814640" cy="8736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11">
            <a:extLst>
              <a:ext uri="{FF2B5EF4-FFF2-40B4-BE49-F238E27FC236}">
                <a16:creationId xmlns:a16="http://schemas.microsoft.com/office/drawing/2014/main" id="{13044F82-6CF7-1C81-AA5A-E40A34623C7A}"/>
              </a:ext>
            </a:extLst>
          </p:cNvPr>
          <p:cNvSpPr txBox="1">
            <a:spLocks/>
          </p:cNvSpPr>
          <p:nvPr/>
        </p:nvSpPr>
        <p:spPr>
          <a:xfrm>
            <a:off x="3611234" y="-163342"/>
            <a:ext cx="3883580" cy="1036986"/>
          </a:xfrm>
          <a:prstGeom prst="rect">
            <a:avLst/>
          </a:prstGeom>
        </p:spPr>
        <p:txBody>
          <a:bodyPr vert="horz" lIns="91440" tIns="45720" rIns="91440" bIns="45720" rtlCol="0" anchor="t"/>
          <a:lstStyle>
            <a:defPPr>
              <a:defRPr lang="en-US"/>
            </a:defPPr>
            <a:lvl1pPr marL="0" algn="r" defTabSz="457200" rtl="0" eaLnBrk="1" latinLnBrk="0" hangingPunct="1">
              <a:defRPr sz="1000" b="0" i="1" kern="1200" baseline="0">
                <a:solidFill>
                  <a:schemeClr val="tx1">
                    <a:lumMod val="85000"/>
                    <a:lumOff val="1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600" b="1" dirty="0">
                <a:solidFill>
                  <a:schemeClr val="bg1"/>
                </a:solidFill>
              </a:rPr>
              <a:t>FACT</a:t>
            </a:r>
          </a:p>
        </p:txBody>
      </p:sp>
    </p:spTree>
    <p:extLst>
      <p:ext uri="{BB962C8B-B14F-4D97-AF65-F5344CB8AC3E}">
        <p14:creationId xmlns:p14="http://schemas.microsoft.com/office/powerpoint/2010/main" val="420436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1497" y="2764715"/>
            <a:ext cx="11963398" cy="625641"/>
          </a:xfrm>
        </p:spPr>
        <p:txBody>
          <a:bodyPr/>
          <a:lstStyle/>
          <a:p>
            <a:br>
              <a:rPr lang="en-US" dirty="0"/>
            </a:br>
            <a:endParaRPr lang="en-US" sz="3600" dirty="0">
              <a:solidFill>
                <a:schemeClr val="accent1"/>
              </a:solidFill>
            </a:endParaRPr>
          </a:p>
        </p:txBody>
      </p:sp>
      <p:sp>
        <p:nvSpPr>
          <p:cNvPr id="12" name="Text Placeholder 11"/>
          <p:cNvSpPr>
            <a:spLocks noGrp="1"/>
          </p:cNvSpPr>
          <p:nvPr>
            <p:ph type="body" sz="quarter" idx="10"/>
          </p:nvPr>
        </p:nvSpPr>
        <p:spPr>
          <a:xfrm>
            <a:off x="4540741" y="499736"/>
            <a:ext cx="3184911" cy="1200329"/>
          </a:xfrm>
        </p:spPr>
        <p:txBody>
          <a:bodyPr>
            <a:normAutofit/>
          </a:bodyPr>
          <a:lstStyle/>
          <a:p>
            <a:pPr marL="0" indent="0">
              <a:buNone/>
            </a:pPr>
            <a:r>
              <a:rPr lang="en-US" sz="4800" b="1" dirty="0"/>
              <a:t>FACTS</a:t>
            </a:r>
          </a:p>
        </p:txBody>
      </p:sp>
      <p:graphicFrame>
        <p:nvGraphicFramePr>
          <p:cNvPr id="8" name="Diagram 7">
            <a:extLst>
              <a:ext uri="{FF2B5EF4-FFF2-40B4-BE49-F238E27FC236}">
                <a16:creationId xmlns:a16="http://schemas.microsoft.com/office/drawing/2014/main" id="{925AFF3F-346D-487D-A5C2-85CC0E5472E8}"/>
              </a:ext>
            </a:extLst>
          </p:cNvPr>
          <p:cNvGraphicFramePr/>
          <p:nvPr>
            <p:extLst>
              <p:ext uri="{D42A27DB-BD31-4B8C-83A1-F6EECF244321}">
                <p14:modId xmlns:p14="http://schemas.microsoft.com/office/powerpoint/2010/main" val="3908380312"/>
              </p:ext>
            </p:extLst>
          </p:nvPr>
        </p:nvGraphicFramePr>
        <p:xfrm>
          <a:off x="0" y="1338146"/>
          <a:ext cx="12192000" cy="5118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ee the source image">
            <a:extLst>
              <a:ext uri="{FF2B5EF4-FFF2-40B4-BE49-F238E27FC236}">
                <a16:creationId xmlns:a16="http://schemas.microsoft.com/office/drawing/2014/main" id="{67CF4A31-8F19-4464-8207-E161158A001D}"/>
              </a:ext>
            </a:extLst>
          </p:cNvPr>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0" y="6456556"/>
            <a:ext cx="1297037" cy="369332"/>
          </a:xfrm>
          <a:prstGeom prst="rect">
            <a:avLst/>
          </a:prstGeom>
          <a:noFill/>
          <a:ln>
            <a:noFill/>
          </a:ln>
        </p:spPr>
      </p:pic>
      <p:sp>
        <p:nvSpPr>
          <p:cNvPr id="7" name="TextBox 6">
            <a:extLst>
              <a:ext uri="{FF2B5EF4-FFF2-40B4-BE49-F238E27FC236}">
                <a16:creationId xmlns:a16="http://schemas.microsoft.com/office/drawing/2014/main" id="{3888BD9B-F916-471E-8694-51CDE5554DC5}"/>
              </a:ext>
            </a:extLst>
          </p:cNvPr>
          <p:cNvSpPr txBox="1"/>
          <p:nvPr/>
        </p:nvSpPr>
        <p:spPr>
          <a:xfrm>
            <a:off x="1297037" y="6456556"/>
            <a:ext cx="2127505" cy="369332"/>
          </a:xfrm>
          <a:prstGeom prst="rect">
            <a:avLst/>
          </a:prstGeom>
          <a:noFill/>
        </p:spPr>
        <p:txBody>
          <a:bodyPr wrap="none" rtlCol="0">
            <a:spAutoFit/>
          </a:bodyPr>
          <a:lstStyle/>
          <a:p>
            <a:r>
              <a:rPr lang="en-US" b="1" dirty="0">
                <a:solidFill>
                  <a:schemeClr val="bg1"/>
                </a:solidFill>
              </a:rPr>
              <a:t>@FirstLadiesFdn    </a:t>
            </a: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advTm="56295">
        <p:fade/>
      </p:transition>
    </mc:Choice>
    <mc:Fallback xmlns="">
      <p:transition spd="med" advTm="5629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728" y="0"/>
            <a:ext cx="7129271" cy="2250114"/>
          </a:xfrm>
        </p:spPr>
        <p:txBody>
          <a:bodyPr>
            <a:normAutofit/>
          </a:bodyPr>
          <a:lstStyle/>
          <a:p>
            <a:pPr algn="ctr"/>
            <a:br>
              <a:rPr lang="en-US" b="1" dirty="0"/>
            </a:br>
            <a:r>
              <a:rPr lang="en-US" b="1" dirty="0"/>
              <a:t>Mentoring Outcomes</a:t>
            </a:r>
            <a:br>
              <a:rPr lang="en-US" sz="3600" dirty="0">
                <a:solidFill>
                  <a:schemeClr val="bg1"/>
                </a:solidFill>
              </a:rPr>
            </a:br>
            <a:endParaRPr lang="en-US" sz="3200" dirty="0">
              <a:solidFill>
                <a:schemeClr val="tx1"/>
              </a:solidFill>
            </a:endParaRPr>
          </a:p>
        </p:txBody>
      </p:sp>
      <p:sp>
        <p:nvSpPr>
          <p:cNvPr id="5" name="Text Placeholder 4"/>
          <p:cNvSpPr>
            <a:spLocks noGrp="1"/>
          </p:cNvSpPr>
          <p:nvPr>
            <p:ph type="body" idx="1"/>
          </p:nvPr>
        </p:nvSpPr>
        <p:spPr>
          <a:xfrm>
            <a:off x="303503" y="4669220"/>
            <a:ext cx="1938528" cy="557784"/>
          </a:xfrm>
        </p:spPr>
        <p:txBody>
          <a:bodyPr/>
          <a:lstStyle/>
          <a:p>
            <a:r>
              <a:rPr lang="en-US" dirty="0"/>
              <a:t>55%</a:t>
            </a:r>
          </a:p>
        </p:txBody>
      </p:sp>
      <p:sp>
        <p:nvSpPr>
          <p:cNvPr id="10" name="Content Placeholder 9">
            <a:extLst>
              <a:ext uri="{FF2B5EF4-FFF2-40B4-BE49-F238E27FC236}">
                <a16:creationId xmlns:a16="http://schemas.microsoft.com/office/drawing/2014/main" id="{30436CA9-0ACE-4D15-A105-A3849F5A52D8}"/>
              </a:ext>
            </a:extLst>
          </p:cNvPr>
          <p:cNvSpPr>
            <a:spLocks noGrp="1"/>
          </p:cNvSpPr>
          <p:nvPr>
            <p:ph sz="half" idx="2"/>
          </p:nvPr>
        </p:nvSpPr>
        <p:spPr>
          <a:xfrm>
            <a:off x="161926" y="5292808"/>
            <a:ext cx="2221683" cy="633065"/>
          </a:xfrm>
        </p:spPr>
        <p:txBody>
          <a:bodyPr>
            <a:normAutofit/>
          </a:bodyPr>
          <a:lstStyle/>
          <a:p>
            <a:r>
              <a:rPr lang="en-US" sz="1600" dirty="0">
                <a:solidFill>
                  <a:srgbClr val="000000"/>
                </a:solidFill>
              </a:rPr>
              <a:t>More likely to enroll in college</a:t>
            </a:r>
          </a:p>
        </p:txBody>
      </p:sp>
      <p:sp>
        <p:nvSpPr>
          <p:cNvPr id="7" name="Text Placeholder 6"/>
          <p:cNvSpPr>
            <a:spLocks noGrp="1"/>
          </p:cNvSpPr>
          <p:nvPr>
            <p:ph type="body" idx="10"/>
          </p:nvPr>
        </p:nvSpPr>
        <p:spPr>
          <a:xfrm>
            <a:off x="3124201" y="4111436"/>
            <a:ext cx="1938528" cy="557784"/>
          </a:xfrm>
        </p:spPr>
        <p:txBody>
          <a:bodyPr/>
          <a:lstStyle/>
          <a:p>
            <a:r>
              <a:rPr lang="en-US" dirty="0">
                <a:solidFill>
                  <a:schemeClr val="tx1"/>
                </a:solidFill>
              </a:rPr>
              <a:t>78 %</a:t>
            </a:r>
          </a:p>
        </p:txBody>
      </p:sp>
      <p:sp>
        <p:nvSpPr>
          <p:cNvPr id="8" name="Content Placeholder 7"/>
          <p:cNvSpPr>
            <a:spLocks noGrp="1"/>
          </p:cNvSpPr>
          <p:nvPr>
            <p:ph sz="half" idx="11"/>
          </p:nvPr>
        </p:nvSpPr>
        <p:spPr>
          <a:xfrm>
            <a:off x="2864851" y="4712502"/>
            <a:ext cx="2457228" cy="633065"/>
          </a:xfrm>
        </p:spPr>
        <p:txBody>
          <a:bodyPr>
            <a:noAutofit/>
          </a:bodyPr>
          <a:lstStyle/>
          <a:p>
            <a:r>
              <a:rPr lang="en-US" sz="1600" dirty="0">
                <a:solidFill>
                  <a:srgbClr val="000000"/>
                </a:solidFill>
              </a:rPr>
              <a:t>More likely to volunteer regularly</a:t>
            </a:r>
          </a:p>
          <a:p>
            <a:r>
              <a:rPr lang="en-US" sz="1600" dirty="0"/>
              <a:t>. </a:t>
            </a:r>
          </a:p>
        </p:txBody>
      </p:sp>
      <p:sp>
        <p:nvSpPr>
          <p:cNvPr id="9" name="Text Placeholder 8"/>
          <p:cNvSpPr>
            <a:spLocks noGrp="1"/>
          </p:cNvSpPr>
          <p:nvPr>
            <p:ph type="body" idx="12"/>
          </p:nvPr>
        </p:nvSpPr>
        <p:spPr>
          <a:xfrm>
            <a:off x="5614797" y="3788431"/>
            <a:ext cx="1938528" cy="557784"/>
          </a:xfrm>
        </p:spPr>
        <p:txBody>
          <a:bodyPr/>
          <a:lstStyle/>
          <a:p>
            <a:r>
              <a:rPr lang="en-US" dirty="0"/>
              <a:t>90%</a:t>
            </a:r>
          </a:p>
        </p:txBody>
      </p:sp>
      <p:sp>
        <p:nvSpPr>
          <p:cNvPr id="18" name="Content Placeholder 17"/>
          <p:cNvSpPr>
            <a:spLocks noGrp="1"/>
          </p:cNvSpPr>
          <p:nvPr>
            <p:ph sz="half" idx="13"/>
          </p:nvPr>
        </p:nvSpPr>
        <p:spPr>
          <a:xfrm>
            <a:off x="5342026" y="4429830"/>
            <a:ext cx="2484070" cy="633065"/>
          </a:xfrm>
        </p:spPr>
        <p:txBody>
          <a:bodyPr>
            <a:normAutofit lnSpcReduction="10000"/>
          </a:bodyPr>
          <a:lstStyle/>
          <a:p>
            <a:r>
              <a:rPr lang="en-US" sz="1600" dirty="0">
                <a:solidFill>
                  <a:srgbClr val="000000"/>
                </a:solidFill>
              </a:rPr>
              <a:t>Are interested in becoming a mentor</a:t>
            </a:r>
          </a:p>
          <a:p>
            <a:endParaRPr lang="en-US" dirty="0"/>
          </a:p>
        </p:txBody>
      </p:sp>
      <p:sp>
        <p:nvSpPr>
          <p:cNvPr id="19" name="Text Placeholder 18"/>
          <p:cNvSpPr>
            <a:spLocks noGrp="1"/>
          </p:cNvSpPr>
          <p:nvPr>
            <p:ph type="body" idx="14"/>
          </p:nvPr>
        </p:nvSpPr>
        <p:spPr>
          <a:xfrm>
            <a:off x="8748521" y="3326821"/>
            <a:ext cx="1938528" cy="557784"/>
          </a:xfrm>
        </p:spPr>
        <p:txBody>
          <a:bodyPr/>
          <a:lstStyle/>
          <a:p>
            <a:r>
              <a:rPr lang="en-US" dirty="0"/>
              <a:t>130%</a:t>
            </a:r>
          </a:p>
        </p:txBody>
      </p:sp>
      <p:sp>
        <p:nvSpPr>
          <p:cNvPr id="20" name="Content Placeholder 19"/>
          <p:cNvSpPr>
            <a:spLocks noGrp="1"/>
          </p:cNvSpPr>
          <p:nvPr>
            <p:ph sz="half" idx="15"/>
          </p:nvPr>
        </p:nvSpPr>
        <p:spPr>
          <a:xfrm>
            <a:off x="8041777" y="3953854"/>
            <a:ext cx="2914650" cy="633065"/>
          </a:xfrm>
        </p:spPr>
        <p:txBody>
          <a:bodyPr>
            <a:normAutofit lnSpcReduction="10000"/>
          </a:bodyPr>
          <a:lstStyle/>
          <a:p>
            <a:r>
              <a:rPr lang="en-US" sz="1600" dirty="0">
                <a:solidFill>
                  <a:srgbClr val="000000"/>
                </a:solidFill>
              </a:rPr>
              <a:t>More likely to hold leadership positions”</a:t>
            </a:r>
          </a:p>
          <a:p>
            <a:endParaRPr lang="en-US" dirty="0"/>
          </a:p>
        </p:txBody>
      </p:sp>
      <p:sp>
        <p:nvSpPr>
          <p:cNvPr id="15" name="TextBox 14">
            <a:extLst>
              <a:ext uri="{FF2B5EF4-FFF2-40B4-BE49-F238E27FC236}">
                <a16:creationId xmlns:a16="http://schemas.microsoft.com/office/drawing/2014/main" id="{34F6468F-F493-4FE5-97AD-046BE3A26ECA}"/>
              </a:ext>
            </a:extLst>
          </p:cNvPr>
          <p:cNvSpPr txBox="1"/>
          <p:nvPr/>
        </p:nvSpPr>
        <p:spPr>
          <a:xfrm>
            <a:off x="371476" y="6462904"/>
            <a:ext cx="2254143" cy="369332"/>
          </a:xfrm>
          <a:prstGeom prst="rect">
            <a:avLst/>
          </a:prstGeom>
          <a:noFill/>
        </p:spPr>
        <p:txBody>
          <a:bodyPr wrap="none" rtlCol="0">
            <a:spAutoFit/>
          </a:bodyPr>
          <a:lstStyle/>
          <a:p>
            <a:r>
              <a:rPr lang="en-US" dirty="0"/>
              <a:t>@thenewfirstladies    </a:t>
            </a:r>
          </a:p>
        </p:txBody>
      </p:sp>
      <p:pic>
        <p:nvPicPr>
          <p:cNvPr id="4" name="Picture 2" descr="Girl, 8, banned from school photo over hair extensions gets free photo  shoot | Metro News">
            <a:extLst>
              <a:ext uri="{FF2B5EF4-FFF2-40B4-BE49-F238E27FC236}">
                <a16:creationId xmlns:a16="http://schemas.microsoft.com/office/drawing/2014/main" id="{9448D296-0EB9-BBC5-0C8B-7878CA97EA3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 r="351"/>
          <a:stretch/>
        </p:blipFill>
        <p:spPr bwMode="auto">
          <a:xfrm>
            <a:off x="45932" y="-14185"/>
            <a:ext cx="5214199" cy="2600241"/>
          </a:xfrm>
          <a:prstGeom prst="rect">
            <a:avLst/>
          </a:prstGeom>
          <a:solidFill>
            <a:srgbClr val="FFFFFF"/>
          </a:solidFill>
        </p:spPr>
      </p:pic>
      <p:pic>
        <p:nvPicPr>
          <p:cNvPr id="6" name="Picture 5" descr="See the source image">
            <a:extLst>
              <a:ext uri="{FF2B5EF4-FFF2-40B4-BE49-F238E27FC236}">
                <a16:creationId xmlns:a16="http://schemas.microsoft.com/office/drawing/2014/main" id="{35691206-C0A1-C969-19B5-871A593B14A1}"/>
              </a:ext>
            </a:extLst>
          </p:cNvPr>
          <p:cNvPicPr/>
          <p:nvPr/>
        </p:nvPicPr>
        <p:blipFill rotWithShape="1">
          <a:blip r:embed="rId4" cstate="screen">
            <a:extLst>
              <a:ext uri="{28A0092B-C50C-407E-A947-70E740481C1C}">
                <a14:useLocalDpi xmlns:a14="http://schemas.microsoft.com/office/drawing/2010/main" val="0"/>
              </a:ext>
            </a:extLst>
          </a:blip>
          <a:srcRect l="66703" t="-6868" r="-2921" b="1688"/>
          <a:stretch/>
        </p:blipFill>
        <p:spPr bwMode="auto">
          <a:xfrm>
            <a:off x="-127397" y="6397100"/>
            <a:ext cx="578646" cy="500940"/>
          </a:xfrm>
          <a:prstGeom prst="rect">
            <a:avLst/>
          </a:prstGeom>
          <a:noFill/>
          <a:ln>
            <a:noFill/>
          </a:ln>
        </p:spPr>
      </p:pic>
      <p:pic>
        <p:nvPicPr>
          <p:cNvPr id="11" name="Picture 10" descr="Logo&#10;&#10;Description automatically generated">
            <a:extLst>
              <a:ext uri="{FF2B5EF4-FFF2-40B4-BE49-F238E27FC236}">
                <a16:creationId xmlns:a16="http://schemas.microsoft.com/office/drawing/2014/main" id="{E69745CD-EBDE-EAC2-A789-CEA1091CDDE8}"/>
              </a:ext>
            </a:extLst>
          </p:cNvPr>
          <p:cNvPicPr>
            <a:picLocks noChangeAspect="1"/>
          </p:cNvPicPr>
          <p:nvPr/>
        </p:nvPicPr>
        <p:blipFill rotWithShape="1">
          <a:blip r:embed="rId5"/>
          <a:srcRect l="1118" t="-3839" r="855" b="243"/>
          <a:stretch/>
        </p:blipFill>
        <p:spPr>
          <a:xfrm>
            <a:off x="11300738" y="6009868"/>
            <a:ext cx="834110" cy="844432"/>
          </a:xfrm>
          <a:prstGeom prst="rect">
            <a:avLst/>
          </a:prstGeom>
        </p:spPr>
      </p:pic>
      <p:sp>
        <p:nvSpPr>
          <p:cNvPr id="13" name="TextBox 12">
            <a:extLst>
              <a:ext uri="{FF2B5EF4-FFF2-40B4-BE49-F238E27FC236}">
                <a16:creationId xmlns:a16="http://schemas.microsoft.com/office/drawing/2014/main" id="{BDE01542-22C5-6973-393B-D331ABE60461}"/>
              </a:ext>
            </a:extLst>
          </p:cNvPr>
          <p:cNvSpPr txBox="1"/>
          <p:nvPr/>
        </p:nvSpPr>
        <p:spPr>
          <a:xfrm>
            <a:off x="0" y="2651861"/>
            <a:ext cx="12192000" cy="830997"/>
          </a:xfrm>
          <a:prstGeom prst="rect">
            <a:avLst/>
          </a:prstGeom>
          <a:noFill/>
        </p:spPr>
        <p:txBody>
          <a:bodyPr wrap="square">
            <a:spAutoFit/>
          </a:bodyPr>
          <a:lstStyle/>
          <a:p>
            <a:r>
              <a:rPr lang="en-US" sz="2400" dirty="0">
                <a:solidFill>
                  <a:schemeClr val="tx1"/>
                </a:solidFill>
              </a:rPr>
              <a:t>According to Mentoring.org, young adults who were at risk of falling off track because of not having a mentor, are now better positioned for success with the support of a mentor and are</a:t>
            </a:r>
            <a:endParaRPr lang="en-US" sz="2400" dirty="0"/>
          </a:p>
        </p:txBody>
      </p:sp>
    </p:spTree>
    <p:extLst>
      <p:ext uri="{BB962C8B-B14F-4D97-AF65-F5344CB8AC3E}">
        <p14:creationId xmlns:p14="http://schemas.microsoft.com/office/powerpoint/2010/main" val="229758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0"/>
          </p:nvPr>
        </p:nvSpPr>
        <p:spPr>
          <a:xfrm>
            <a:off x="112919" y="1678061"/>
            <a:ext cx="5248070" cy="6727611"/>
          </a:xfrm>
        </p:spPr>
        <p:txBody>
          <a:bodyPr/>
          <a:lstStyle/>
          <a:p>
            <a:pPr lvl="1"/>
            <a:r>
              <a:rPr lang="en-US" sz="4000" b="1" dirty="0">
                <a:solidFill>
                  <a:schemeClr val="bg1"/>
                </a:solidFill>
              </a:rPr>
              <a:t>Mentor [men-</a:t>
            </a:r>
            <a:r>
              <a:rPr lang="en-US" sz="4000" b="1" dirty="0" err="1">
                <a:solidFill>
                  <a:schemeClr val="bg1"/>
                </a:solidFill>
              </a:rPr>
              <a:t>tawr</a:t>
            </a:r>
            <a:r>
              <a:rPr lang="en-US" sz="4000" b="1" dirty="0">
                <a:solidFill>
                  <a:schemeClr val="bg1"/>
                </a:solidFill>
              </a:rPr>
              <a:t>]</a:t>
            </a:r>
          </a:p>
          <a:p>
            <a:r>
              <a:rPr lang="en-US" sz="2000" b="0" dirty="0"/>
              <a:t>(noun) Someone who </a:t>
            </a:r>
            <a:r>
              <a:rPr lang="en-US" sz="2000" b="0" u="sng" dirty="0"/>
              <a:t>teaches</a:t>
            </a:r>
            <a:r>
              <a:rPr lang="en-US" sz="2000" b="0" dirty="0"/>
              <a:t> or </a:t>
            </a:r>
            <a:r>
              <a:rPr lang="en-US" sz="2000" b="0" u="sng" dirty="0"/>
              <a:t>gives help </a:t>
            </a:r>
            <a:r>
              <a:rPr lang="en-US" sz="2000" b="0" dirty="0"/>
              <a:t>and advice to a less experienced and often younger person.</a:t>
            </a:r>
          </a:p>
          <a:p>
            <a:r>
              <a:rPr lang="en-US" sz="2000" b="0" dirty="0"/>
              <a:t>(noun) An influential senior sponsor or supporter.</a:t>
            </a:r>
          </a:p>
          <a:p>
            <a:r>
              <a:rPr lang="en-US" sz="2000" b="0" dirty="0"/>
              <a:t>(noun) A </a:t>
            </a:r>
            <a:r>
              <a:rPr lang="en-US" sz="2000" b="0" u="sng" dirty="0"/>
              <a:t>wise</a:t>
            </a:r>
            <a:r>
              <a:rPr lang="en-US" sz="2000" b="0" dirty="0"/>
              <a:t> and </a:t>
            </a:r>
            <a:r>
              <a:rPr lang="en-US" sz="2000" b="0" u="sng" dirty="0"/>
              <a:t>trusted</a:t>
            </a:r>
            <a:r>
              <a:rPr lang="en-US" sz="2000" b="0" dirty="0"/>
              <a:t> counselor, guide or teacher.</a:t>
            </a:r>
          </a:p>
          <a:p>
            <a:r>
              <a:rPr lang="en-US" sz="2000" b="0" dirty="0"/>
              <a:t>(verb) To teach, </a:t>
            </a:r>
            <a:r>
              <a:rPr lang="en-US" sz="2000" b="0" u="sng" dirty="0"/>
              <a:t>give advice </a:t>
            </a:r>
            <a:r>
              <a:rPr lang="en-US" sz="2000" b="0" dirty="0"/>
              <a:t>or guidance to someone, such as a less experienced person or a child: to act as a mentor for someone. </a:t>
            </a:r>
          </a:p>
          <a:p>
            <a:pPr lvl="1">
              <a:spcBef>
                <a:spcPts val="1000"/>
              </a:spcBef>
            </a:pPr>
            <a:r>
              <a:rPr lang="en-US" sz="2000" dirty="0">
                <a:solidFill>
                  <a:schemeClr val="bg1"/>
                </a:solidFill>
              </a:rPr>
              <a:t>A mentor helps someone to learn and develop faster than they would otherwise do so. </a:t>
            </a:r>
            <a:r>
              <a:rPr lang="en-US" sz="1000" dirty="0">
                <a:solidFill>
                  <a:schemeClr val="bg1"/>
                </a:solidFill>
                <a:hlinkClick r:id="rId3">
                  <a:extLst>
                    <a:ext uri="{A12FA001-AC4F-418D-AE19-62706E023703}">
                      <ahyp:hlinkClr xmlns:ahyp="http://schemas.microsoft.com/office/drawing/2018/hyperlinkcolor" val="tx"/>
                    </a:ext>
                  </a:extLst>
                </a:hlinkClick>
              </a:rPr>
              <a:t>www.skillsyouneed.com/learn/mentoring.html</a:t>
            </a:r>
            <a:endParaRPr lang="en-US" sz="1000" dirty="0">
              <a:solidFill>
                <a:schemeClr val="bg1"/>
              </a:solidFill>
            </a:endParaRPr>
          </a:p>
          <a:p>
            <a:endParaRPr lang="en-US" sz="2000" b="0" dirty="0"/>
          </a:p>
          <a:p>
            <a:pPr lvl="1"/>
            <a:endParaRPr lang="en-US" sz="2400" dirty="0"/>
          </a:p>
          <a:p>
            <a:pPr lvl="1"/>
            <a:endParaRPr lang="en-US" sz="2400" dirty="0"/>
          </a:p>
        </p:txBody>
      </p:sp>
      <p:sp>
        <p:nvSpPr>
          <p:cNvPr id="11" name="Text Placeholder 14"/>
          <p:cNvSpPr>
            <a:spLocks noGrp="1"/>
          </p:cNvSpPr>
          <p:nvPr>
            <p:ph type="body" sz="quarter" idx="11"/>
          </p:nvPr>
        </p:nvSpPr>
        <p:spPr>
          <a:xfrm>
            <a:off x="5360989" y="0"/>
            <a:ext cx="6831011" cy="2902991"/>
          </a:xfrm>
        </p:spPr>
        <p:txBody>
          <a:bodyPr>
            <a:normAutofit lnSpcReduction="10000"/>
          </a:bodyPr>
          <a:lstStyle/>
          <a:p>
            <a:pPr lvl="1"/>
            <a:r>
              <a:rPr lang="en-US" sz="4400" b="1" dirty="0"/>
              <a:t>Origin and History</a:t>
            </a:r>
          </a:p>
          <a:p>
            <a:pPr lvl="1"/>
            <a:r>
              <a:rPr lang="en-US" sz="1800" dirty="0"/>
              <a:t>1740–50; </a:t>
            </a:r>
            <a:r>
              <a:rPr lang="en-US" sz="1800" dirty="0">
                <a:hlinkClick r:id="rId4"/>
              </a:rPr>
              <a:t>Mentor</a:t>
            </a:r>
            <a:r>
              <a:rPr lang="en-US" sz="1800" dirty="0"/>
              <a:t> (&lt; Greek </a:t>
            </a:r>
            <a:r>
              <a:rPr lang="en-US" sz="1800" dirty="0" err="1"/>
              <a:t>Méntōr</a:t>
            </a:r>
            <a:r>
              <a:rPr lang="en-US" sz="1800" dirty="0"/>
              <a:t>)</a:t>
            </a:r>
          </a:p>
          <a:p>
            <a:r>
              <a:rPr lang="en-US" sz="1800" b="0" u="sng" dirty="0"/>
              <a:t>A friend of Odysseus entrusted with the education </a:t>
            </a:r>
            <a:r>
              <a:rPr lang="en-US" sz="1800" b="0" dirty="0"/>
              <a:t>of Odysseus' son, </a:t>
            </a:r>
            <a:r>
              <a:rPr lang="en-US" sz="1800" b="0" u="sng" dirty="0"/>
              <a:t>Telemachus when </a:t>
            </a:r>
            <a:r>
              <a:rPr lang="en-US" sz="1800" b="0" dirty="0"/>
              <a:t>his father, </a:t>
            </a:r>
            <a:r>
              <a:rPr lang="en-US" sz="1800" b="0" u="sng" dirty="0"/>
              <a:t>Odysseus left for Troy.</a:t>
            </a:r>
          </a:p>
          <a:p>
            <a:r>
              <a:rPr lang="en-US" sz="2000" b="0" dirty="0"/>
              <a:t>The name appears to be an agent noun of </a:t>
            </a:r>
            <a:r>
              <a:rPr lang="en-US" sz="2000" b="0" dirty="0" err="1"/>
              <a:t>mentos</a:t>
            </a:r>
            <a:r>
              <a:rPr lang="en-US" sz="2000" b="0" dirty="0"/>
              <a:t> "intent, purpose, spirit, passion" from PIE *mon-</a:t>
            </a:r>
            <a:r>
              <a:rPr lang="en-US" sz="2000" b="0" dirty="0" err="1"/>
              <a:t>eyo</a:t>
            </a:r>
            <a:r>
              <a:rPr lang="en-US" sz="2000" b="0" dirty="0"/>
              <a:t>- (cf. Sanskrit man-tar- "one who thinks," Latin mon-</a:t>
            </a:r>
            <a:r>
              <a:rPr lang="en-US" sz="2000" b="0" dirty="0" err="1"/>
              <a:t>i</a:t>
            </a:r>
            <a:r>
              <a:rPr lang="en-US" sz="2000" b="0" dirty="0"/>
              <a:t>-tor "one who admonishes").</a:t>
            </a:r>
            <a:endParaRPr lang="en-US" sz="1800" b="0" dirty="0"/>
          </a:p>
          <a:p>
            <a:endParaRPr lang="en-US" sz="2400" dirty="0"/>
          </a:p>
        </p:txBody>
      </p:sp>
      <p:sp>
        <p:nvSpPr>
          <p:cNvPr id="32" name="Title 31"/>
          <p:cNvSpPr>
            <a:spLocks noGrp="1"/>
          </p:cNvSpPr>
          <p:nvPr>
            <p:ph type="title"/>
          </p:nvPr>
        </p:nvSpPr>
        <p:spPr>
          <a:xfrm>
            <a:off x="555244" y="0"/>
            <a:ext cx="4083304" cy="914096"/>
          </a:xfrm>
        </p:spPr>
        <p:txBody>
          <a:bodyPr>
            <a:normAutofit fontScale="90000"/>
          </a:bodyPr>
          <a:lstStyle/>
          <a:p>
            <a:r>
              <a:rPr lang="en-US" b="1" dirty="0">
                <a:gradFill>
                  <a:gsLst>
                    <a:gs pos="15000">
                      <a:schemeClr val="bg1"/>
                    </a:gs>
                    <a:gs pos="47000">
                      <a:schemeClr val="bg1"/>
                    </a:gs>
                  </a:gsLst>
                  <a:lin ang="5400000" scaled="1"/>
                </a:gradFill>
              </a:rPr>
              <a:t>KEY DEFINITIONS</a:t>
            </a:r>
          </a:p>
        </p:txBody>
      </p:sp>
      <p:sp>
        <p:nvSpPr>
          <p:cNvPr id="21" name="Text Placeholder 20"/>
          <p:cNvSpPr>
            <a:spLocks noGrp="1"/>
          </p:cNvSpPr>
          <p:nvPr>
            <p:ph type="body" sz="quarter" idx="12"/>
          </p:nvPr>
        </p:nvSpPr>
        <p:spPr>
          <a:xfrm>
            <a:off x="5360988" y="2795090"/>
            <a:ext cx="6831011" cy="3497809"/>
          </a:xfrm>
        </p:spPr>
        <p:txBody>
          <a:bodyPr/>
          <a:lstStyle/>
          <a:p>
            <a:pPr lvl="1"/>
            <a:r>
              <a:rPr lang="en-US" sz="4000" b="1" dirty="0"/>
              <a:t>Mentoring</a:t>
            </a:r>
          </a:p>
          <a:p>
            <a:pPr lvl="1"/>
            <a:r>
              <a:rPr lang="en-US" dirty="0"/>
              <a:t>Mentoring tends to focus on the future, and broader skills for personal or career development, whereas a coaching relationship tends to focus on here-and-now. </a:t>
            </a:r>
            <a:r>
              <a:rPr lang="en-US" sz="700" dirty="0">
                <a:hlinkClick r:id="rId3"/>
              </a:rPr>
              <a:t>www.skillsyouneed.com/learn/mentoring.html</a:t>
            </a:r>
            <a:endParaRPr lang="en-US" sz="700" dirty="0"/>
          </a:p>
          <a:p>
            <a:pPr lvl="1"/>
            <a:r>
              <a:rPr lang="en-US" sz="4000" b="1" dirty="0"/>
              <a:t>Mentorship                                    </a:t>
            </a:r>
            <a:r>
              <a:rPr lang="en-US" dirty="0"/>
              <a:t>The influence, guidance, or direction given by a </a:t>
            </a:r>
            <a:r>
              <a:rPr lang="en-US" dirty="0">
                <a:hlinkClick r:id="rId5"/>
              </a:rPr>
              <a:t>mentor</a:t>
            </a:r>
            <a:r>
              <a:rPr lang="en-US" dirty="0"/>
              <a:t>.</a:t>
            </a:r>
          </a:p>
          <a:p>
            <a:pPr lvl="1"/>
            <a:endParaRPr lang="en-US" dirty="0"/>
          </a:p>
          <a:p>
            <a:pPr lvl="1"/>
            <a:endParaRPr lang="en-US" sz="1800" b="0" dirty="0"/>
          </a:p>
        </p:txBody>
      </p:sp>
    </p:spTree>
    <p:extLst>
      <p:ext uri="{BB962C8B-B14F-4D97-AF65-F5344CB8AC3E}">
        <p14:creationId xmlns:p14="http://schemas.microsoft.com/office/powerpoint/2010/main" val="1853402454"/>
      </p:ext>
    </p:extLst>
  </p:cSld>
  <p:clrMapOvr>
    <a:masterClrMapping/>
  </p:clrMapOvr>
  <p:transition spd="slow" advTm="9649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par>
                          <p:cTn id="17" fill="hold">
                            <p:stCondLst>
                              <p:cond delay="2500"/>
                            </p:stCondLst>
                            <p:childTnLst>
                              <p:par>
                                <p:cTn id="18" presetID="10" presetClass="entr" presetSubtype="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3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CEA861C5-3CE8-4AD0-925C-836509B2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a:extLst>
              <a:ext uri="{FF2B5EF4-FFF2-40B4-BE49-F238E27FC236}">
                <a16:creationId xmlns:a16="http://schemas.microsoft.com/office/drawing/2014/main" id="{EDB3FAAF-5FDF-4576-8E8B-8BE25DB82A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7A4BEB-4899-4448-A309-875F28EA6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69584"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9D7560CF-257B-4022-9664-FA9DE303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1" name="Title 1">
            <a:extLst>
              <a:ext uri="{FF2B5EF4-FFF2-40B4-BE49-F238E27FC236}">
                <a16:creationId xmlns:a16="http://schemas.microsoft.com/office/drawing/2014/main" id="{AAF22372-6A0D-45AB-BA48-38D5172017B0}"/>
              </a:ext>
            </a:extLst>
          </p:cNvPr>
          <p:cNvSpPr txBox="1">
            <a:spLocks noGrp="1"/>
          </p:cNvSpPr>
          <p:nvPr>
            <p:ph type="ctrTitle"/>
          </p:nvPr>
        </p:nvSpPr>
        <p:spPr>
          <a:xfrm>
            <a:off x="5591175" y="1143000"/>
            <a:ext cx="5946775" cy="865354"/>
          </a:xfrm>
          <a:prstGeom prst="rect">
            <a:avLst/>
          </a:prstGeom>
          <a:no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lang="en-US" sz="8000" b="1" i="0" kern="1200" spc="-300" baseline="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sz="3200" dirty="0"/>
              <a:t>“A mentor is not someone who walks ahead of you to show you how they did it. A mentor walks alongside you to show you what you can do. – Anonymous </a:t>
            </a:r>
          </a:p>
        </p:txBody>
      </p:sp>
      <p:sp>
        <p:nvSpPr>
          <p:cNvPr id="13" name="Title 1">
            <a:extLst>
              <a:ext uri="{FF2B5EF4-FFF2-40B4-BE49-F238E27FC236}">
                <a16:creationId xmlns:a16="http://schemas.microsoft.com/office/drawing/2014/main" id="{78AB246E-8A52-4A5B-8468-91B4705B270A}"/>
              </a:ext>
            </a:extLst>
          </p:cNvPr>
          <p:cNvSpPr txBox="1">
            <a:spLocks/>
          </p:cNvSpPr>
          <p:nvPr/>
        </p:nvSpPr>
        <p:spPr>
          <a:xfrm>
            <a:off x="6218160" y="4254607"/>
            <a:ext cx="2184756" cy="4124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8800" b="1" i="0" kern="1200" spc="100" baseline="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pPr algn="ctr"/>
            <a:br>
              <a:rPr lang="en-US" sz="2400" dirty="0"/>
            </a:br>
            <a:r>
              <a:rPr lang="en-US" sz="2000" dirty="0"/>
              <a:t>BE THE DRUM MAJOR!</a:t>
            </a:r>
          </a:p>
        </p:txBody>
      </p:sp>
      <p:pic>
        <p:nvPicPr>
          <p:cNvPr id="2" name="Picture Placeholder 7" descr="A person wearing a white shirt&#10;&#10;Description automatically generated">
            <a:extLst>
              <a:ext uri="{FF2B5EF4-FFF2-40B4-BE49-F238E27FC236}">
                <a16:creationId xmlns:a16="http://schemas.microsoft.com/office/drawing/2014/main" id="{BF439581-2E37-9970-14AF-878D9B3160F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3812" r="12810" b="-2"/>
          <a:stretch/>
        </p:blipFill>
        <p:spPr>
          <a:xfrm>
            <a:off x="0" y="0"/>
            <a:ext cx="5291666" cy="6858000"/>
          </a:xfrm>
          <a:prstGeom prst="rect">
            <a:avLst/>
          </a:prstGeom>
        </p:spPr>
      </p:pic>
      <p:graphicFrame>
        <p:nvGraphicFramePr>
          <p:cNvPr id="3" name="TextBox 4">
            <a:extLst>
              <a:ext uri="{FF2B5EF4-FFF2-40B4-BE49-F238E27FC236}">
                <a16:creationId xmlns:a16="http://schemas.microsoft.com/office/drawing/2014/main" id="{CEB2D59A-45CE-B6C4-D946-E59BE366A698}"/>
              </a:ext>
            </a:extLst>
          </p:cNvPr>
          <p:cNvGraphicFramePr/>
          <p:nvPr>
            <p:extLst>
              <p:ext uri="{D42A27DB-BD31-4B8C-83A1-F6EECF244321}">
                <p14:modId xmlns:p14="http://schemas.microsoft.com/office/powerpoint/2010/main" val="3267626623"/>
              </p:ext>
            </p:extLst>
          </p:nvPr>
        </p:nvGraphicFramePr>
        <p:xfrm>
          <a:off x="-102951" y="5127171"/>
          <a:ext cx="5291666" cy="173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784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19" y="2137831"/>
            <a:ext cx="4991088" cy="2628412"/>
          </a:xfrm>
        </p:spPr>
        <p:txBody>
          <a:bodyPr/>
          <a:lstStyle/>
          <a:p>
            <a:pPr lvl="1" defTabSz="914367">
              <a:spcBef>
                <a:spcPts val="1200"/>
              </a:spcBef>
              <a:buClr>
                <a:schemeClr val="tx1"/>
              </a:buClr>
              <a:buSzPct val="90000"/>
            </a:pPr>
            <a:r>
              <a:rPr lang="en-US" sz="3600" dirty="0">
                <a:solidFill>
                  <a:schemeClr val="bg1"/>
                </a:solidFill>
                <a:latin typeface="Open Sans"/>
                <a:ea typeface="Times New Roman" panose="02020603050405020304" pitchFamily="18" charset="0"/>
                <a:cs typeface="Times New Roman" panose="02020603050405020304" pitchFamily="18" charset="0"/>
              </a:rPr>
              <a:t>“A mentor is someone who allows you to see the hope inside yourself.” </a:t>
            </a:r>
            <a:r>
              <a:rPr lang="en-US" sz="3600" i="1" dirty="0">
                <a:solidFill>
                  <a:schemeClr val="bg1"/>
                </a:solidFill>
                <a:latin typeface="Open Sans"/>
                <a:ea typeface="Times New Roman" panose="02020603050405020304" pitchFamily="18" charset="0"/>
                <a:cs typeface="Times New Roman" panose="02020603050405020304" pitchFamily="18" charset="0"/>
              </a:rPr>
              <a:t>Oprah</a:t>
            </a:r>
          </a:p>
          <a:p>
            <a:endParaRPr lang="en-US" dirty="0"/>
          </a:p>
        </p:txBody>
      </p:sp>
      <p:sp>
        <p:nvSpPr>
          <p:cNvPr id="15" name="Text Placeholder 14"/>
          <p:cNvSpPr>
            <a:spLocks noGrp="1"/>
          </p:cNvSpPr>
          <p:nvPr>
            <p:ph type="body" sz="quarter" idx="11"/>
          </p:nvPr>
        </p:nvSpPr>
        <p:spPr>
          <a:xfrm>
            <a:off x="6287717" y="-257815"/>
            <a:ext cx="5671764" cy="6856236"/>
          </a:xfrm>
        </p:spPr>
        <p:txBody>
          <a:bodyPr>
            <a:normAutofit lnSpcReduction="10000"/>
          </a:bodyPr>
          <a:lstStyle/>
          <a:p>
            <a:pPr lvl="1"/>
            <a:endParaRPr lang="en-US" i="1" dirty="0">
              <a:solidFill>
                <a:schemeClr val="bg1"/>
              </a:solidFill>
              <a:latin typeface="Open Sans"/>
              <a:ea typeface="Times New Roman" panose="02020603050405020304" pitchFamily="18" charset="0"/>
              <a:cs typeface="Times New Roman" panose="02020603050405020304" pitchFamily="18" charset="0"/>
            </a:endParaRPr>
          </a:p>
          <a:p>
            <a:r>
              <a:rPr lang="en-US" sz="4400" dirty="0"/>
              <a:t>Who Can Mentor?</a:t>
            </a:r>
          </a:p>
          <a:p>
            <a:pPr marL="457200" lvl="1" indent="-457200">
              <a:spcBef>
                <a:spcPts val="1000"/>
              </a:spcBef>
              <a:buFont typeface="+mj-lt"/>
              <a:buAutoNum type="arabicPeriod"/>
            </a:pPr>
            <a:r>
              <a:rPr lang="en-US" sz="2200" dirty="0">
                <a:solidFill>
                  <a:schemeClr val="bg1"/>
                </a:solidFill>
              </a:rPr>
              <a:t>Working Professionals</a:t>
            </a:r>
          </a:p>
          <a:p>
            <a:pPr marL="457200" lvl="1" indent="-457200">
              <a:spcBef>
                <a:spcPts val="1000"/>
              </a:spcBef>
              <a:buFont typeface="+mj-lt"/>
              <a:buAutoNum type="arabicPeriod"/>
            </a:pPr>
            <a:r>
              <a:rPr lang="en-US" sz="2200" dirty="0">
                <a:solidFill>
                  <a:schemeClr val="bg1"/>
                </a:solidFill>
              </a:rPr>
              <a:t>College Graduates</a:t>
            </a:r>
          </a:p>
          <a:p>
            <a:pPr marL="457200" lvl="1" indent="-457200">
              <a:spcBef>
                <a:spcPts val="1000"/>
              </a:spcBef>
              <a:buFont typeface="+mj-lt"/>
              <a:buAutoNum type="arabicPeriod"/>
            </a:pPr>
            <a:r>
              <a:rPr lang="en-US" sz="2200" dirty="0">
                <a:solidFill>
                  <a:schemeClr val="bg1"/>
                </a:solidFill>
              </a:rPr>
              <a:t>Coaches</a:t>
            </a:r>
          </a:p>
          <a:p>
            <a:pPr marL="457200" lvl="1" indent="-457200">
              <a:spcBef>
                <a:spcPts val="1000"/>
              </a:spcBef>
              <a:buFont typeface="+mj-lt"/>
              <a:buAutoNum type="arabicPeriod"/>
            </a:pPr>
            <a:r>
              <a:rPr lang="en-US" sz="2200" dirty="0">
                <a:solidFill>
                  <a:schemeClr val="bg1"/>
                </a:solidFill>
              </a:rPr>
              <a:t>Tutors</a:t>
            </a:r>
          </a:p>
          <a:p>
            <a:pPr marL="457200" lvl="1" indent="-457200">
              <a:spcBef>
                <a:spcPts val="1000"/>
              </a:spcBef>
              <a:buFont typeface="+mj-lt"/>
              <a:buAutoNum type="arabicPeriod"/>
            </a:pPr>
            <a:r>
              <a:rPr lang="en-US" sz="2200" dirty="0">
                <a:solidFill>
                  <a:schemeClr val="bg1"/>
                </a:solidFill>
              </a:rPr>
              <a:t>Family Members</a:t>
            </a:r>
          </a:p>
          <a:p>
            <a:pPr marL="457200" lvl="1" indent="-457200">
              <a:spcBef>
                <a:spcPts val="1000"/>
              </a:spcBef>
              <a:buFont typeface="+mj-lt"/>
              <a:buAutoNum type="arabicPeriod"/>
            </a:pPr>
            <a:r>
              <a:rPr lang="en-US" sz="2200" dirty="0">
                <a:solidFill>
                  <a:schemeClr val="bg1"/>
                </a:solidFill>
              </a:rPr>
              <a:t>Counselors</a:t>
            </a:r>
          </a:p>
          <a:p>
            <a:pPr marL="457200" lvl="1" indent="-457200">
              <a:spcBef>
                <a:spcPts val="1000"/>
              </a:spcBef>
              <a:buFont typeface="+mj-lt"/>
              <a:buAutoNum type="arabicPeriod"/>
            </a:pPr>
            <a:r>
              <a:rPr lang="en-US" sz="2200" dirty="0">
                <a:solidFill>
                  <a:schemeClr val="bg1"/>
                </a:solidFill>
              </a:rPr>
              <a:t>Business Owners</a:t>
            </a:r>
          </a:p>
          <a:p>
            <a:pPr marL="457200" lvl="1" indent="-457200">
              <a:spcBef>
                <a:spcPts val="1000"/>
              </a:spcBef>
              <a:buFont typeface="+mj-lt"/>
              <a:buAutoNum type="arabicPeriod"/>
            </a:pPr>
            <a:r>
              <a:rPr lang="en-US" sz="2200" dirty="0">
                <a:solidFill>
                  <a:schemeClr val="bg1"/>
                </a:solidFill>
              </a:rPr>
              <a:t>Educators</a:t>
            </a:r>
          </a:p>
          <a:p>
            <a:pPr marL="457200" lvl="1" indent="-457200">
              <a:spcBef>
                <a:spcPts val="1000"/>
              </a:spcBef>
              <a:buFont typeface="+mj-lt"/>
              <a:buAutoNum type="arabicPeriod"/>
            </a:pPr>
            <a:r>
              <a:rPr lang="en-US" sz="2200" dirty="0">
                <a:solidFill>
                  <a:schemeClr val="bg1"/>
                </a:solidFill>
              </a:rPr>
              <a:t>Cross-Age Peers and many others </a:t>
            </a:r>
          </a:p>
          <a:p>
            <a:pPr marL="457200" lvl="1" indent="-457200">
              <a:spcBef>
                <a:spcPts val="1000"/>
              </a:spcBef>
              <a:buFont typeface="+mj-lt"/>
              <a:buAutoNum type="arabicPeriod"/>
            </a:pPr>
            <a:r>
              <a:rPr lang="en-US" sz="2200" dirty="0">
                <a:solidFill>
                  <a:schemeClr val="bg1"/>
                </a:solidFill>
              </a:rPr>
              <a:t>PLUS YOU! You can provide mentoring to children and youth.</a:t>
            </a:r>
          </a:p>
          <a:p>
            <a:pPr lvl="1">
              <a:spcBef>
                <a:spcPts val="1000"/>
              </a:spcBef>
            </a:pPr>
            <a:r>
              <a:rPr lang="en-US" sz="2200" dirty="0">
                <a:solidFill>
                  <a:schemeClr val="bg1"/>
                </a:solidFill>
              </a:rPr>
              <a:t>YES…YOU CAN MENTOR!!!!!!!!!!!!!!</a:t>
            </a:r>
          </a:p>
          <a:p>
            <a:pPr lvl="1"/>
            <a:endParaRPr lang="en-US" i="1" dirty="0">
              <a:solidFill>
                <a:schemeClr val="bg1"/>
              </a:solidFill>
              <a:latin typeface="Open Sans"/>
              <a:ea typeface="Times New Roman" panose="02020603050405020304" pitchFamily="18" charset="0"/>
              <a:cs typeface="Times New Roman" panose="02020603050405020304" pitchFamily="18" charset="0"/>
            </a:endParaRPr>
          </a:p>
          <a:p>
            <a:pPr lvl="1"/>
            <a:endParaRPr lang="en-US" dirty="0"/>
          </a:p>
        </p:txBody>
      </p:sp>
      <p:sp>
        <p:nvSpPr>
          <p:cNvPr id="32" name="Title 31"/>
          <p:cNvSpPr>
            <a:spLocks noGrp="1"/>
          </p:cNvSpPr>
          <p:nvPr>
            <p:ph type="title"/>
          </p:nvPr>
        </p:nvSpPr>
        <p:spPr>
          <a:xfrm>
            <a:off x="555244" y="-457048"/>
            <a:ext cx="4083304" cy="914096"/>
          </a:xfrm>
        </p:spPr>
        <p:txBody>
          <a:bodyPr>
            <a:normAutofit fontScale="90000"/>
          </a:bodyPr>
          <a:lstStyle/>
          <a:p>
            <a:r>
              <a:rPr lang="en-US" b="1" dirty="0">
                <a:gradFill>
                  <a:gsLst>
                    <a:gs pos="15000">
                      <a:schemeClr val="bg1"/>
                    </a:gs>
                    <a:gs pos="47000">
                      <a:schemeClr val="bg1"/>
                    </a:gs>
                  </a:gsLst>
                  <a:lin ang="5400000" scaled="1"/>
                </a:gradFill>
              </a:rPr>
              <a:t>Be Part of Our Mentorship Team</a:t>
            </a:r>
          </a:p>
        </p:txBody>
      </p:sp>
      <p:pic>
        <p:nvPicPr>
          <p:cNvPr id="4" name="Picture 3" descr="See the source image">
            <a:extLst>
              <a:ext uri="{FF2B5EF4-FFF2-40B4-BE49-F238E27FC236}">
                <a16:creationId xmlns:a16="http://schemas.microsoft.com/office/drawing/2014/main" id="{28EDE47A-6E64-5548-F3E2-4C8E33CB3363}"/>
              </a:ext>
            </a:extLst>
          </p:cNvPr>
          <p:cNvPicPr/>
          <p:nvPr/>
        </p:nvPicPr>
        <p:blipFill rotWithShape="1">
          <a:blip r:embed="rId3" cstate="screen">
            <a:extLst>
              <a:ext uri="{28A0092B-C50C-407E-A947-70E740481C1C}">
                <a14:useLocalDpi xmlns:a14="http://schemas.microsoft.com/office/drawing/2010/main" val="0"/>
              </a:ext>
            </a:extLst>
          </a:blip>
          <a:srcRect l="66703" t="-6868" r="-2921" b="1688"/>
          <a:stretch/>
        </p:blipFill>
        <p:spPr bwMode="auto">
          <a:xfrm>
            <a:off x="-16107" y="6388611"/>
            <a:ext cx="571351" cy="419621"/>
          </a:xfrm>
          <a:prstGeom prst="rect">
            <a:avLst/>
          </a:prstGeom>
          <a:noFill/>
          <a:ln>
            <a:noFill/>
          </a:ln>
        </p:spPr>
      </p:pic>
      <p:sp>
        <p:nvSpPr>
          <p:cNvPr id="5" name="TextBox 4">
            <a:extLst>
              <a:ext uri="{FF2B5EF4-FFF2-40B4-BE49-F238E27FC236}">
                <a16:creationId xmlns:a16="http://schemas.microsoft.com/office/drawing/2014/main" id="{224B9161-91D6-0EC1-C16C-A0B119482DB8}"/>
              </a:ext>
            </a:extLst>
          </p:cNvPr>
          <p:cNvSpPr txBox="1"/>
          <p:nvPr/>
        </p:nvSpPr>
        <p:spPr>
          <a:xfrm>
            <a:off x="555244" y="6388611"/>
            <a:ext cx="2229053" cy="369332"/>
          </a:xfrm>
          <a:prstGeom prst="rect">
            <a:avLst/>
          </a:prstGeom>
          <a:noFill/>
        </p:spPr>
        <p:txBody>
          <a:bodyPr wrap="square" rtlCol="0">
            <a:spAutoFit/>
          </a:bodyPr>
          <a:lstStyle/>
          <a:p>
            <a:r>
              <a:rPr lang="en-US" dirty="0">
                <a:solidFill>
                  <a:schemeClr val="bg1"/>
                </a:solidFill>
              </a:rPr>
              <a:t>@thenewfirstladies</a:t>
            </a:r>
          </a:p>
        </p:txBody>
      </p:sp>
      <p:pic>
        <p:nvPicPr>
          <p:cNvPr id="7" name="Content Placeholder 3" descr="A picture containing text, person&#10;&#10;Description automatically generated">
            <a:extLst>
              <a:ext uri="{FF2B5EF4-FFF2-40B4-BE49-F238E27FC236}">
                <a16:creationId xmlns:a16="http://schemas.microsoft.com/office/drawing/2014/main" id="{D7C75421-5E9D-0341-BB68-AAC4DC2B63FA}"/>
              </a:ext>
            </a:extLst>
          </p:cNvPr>
          <p:cNvPicPr>
            <a:picLocks noChangeAspect="1"/>
          </p:cNvPicPr>
          <p:nvPr/>
        </p:nvPicPr>
        <p:blipFill rotWithShape="1">
          <a:blip r:embed="rId4">
            <a:extLst>
              <a:ext uri="{28A0092B-C50C-407E-A947-70E740481C1C}">
                <a14:useLocalDpi xmlns:a14="http://schemas.microsoft.com/office/drawing/2010/main" val="0"/>
              </a:ext>
            </a:extLst>
          </a:blip>
          <a:srcRect t="13661" r="-1" b="31311"/>
          <a:stretch/>
        </p:blipFill>
        <p:spPr>
          <a:xfrm>
            <a:off x="9431230" y="1786297"/>
            <a:ext cx="2440892" cy="2387842"/>
          </a:xfrm>
          <a:prstGeom prst="rect">
            <a:avLst/>
          </a:prstGeom>
        </p:spPr>
      </p:pic>
    </p:spTree>
    <p:extLst>
      <p:ext uri="{BB962C8B-B14F-4D97-AF65-F5344CB8AC3E}">
        <p14:creationId xmlns:p14="http://schemas.microsoft.com/office/powerpoint/2010/main" val="162282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554">
        <p15:prstTrans prst="origami"/>
      </p:transition>
    </mc:Choice>
    <mc:Fallback xmlns="">
      <p:transition spd="slow" advTm="405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0 L -4.16667E-6 0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15030</TotalTime>
  <Words>1145</Words>
  <Application>Microsoft Office PowerPoint</Application>
  <PresentationFormat>Widescreen</PresentationFormat>
  <Paragraphs>158</Paragraphs>
  <Slides>16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AvenirLTStd-Black</vt:lpstr>
      <vt:lpstr>Berlin Sans FB Demi</vt:lpstr>
      <vt:lpstr>Calibri</vt:lpstr>
      <vt:lpstr>Century Schoolbook</vt:lpstr>
      <vt:lpstr>Corbel</vt:lpstr>
      <vt:lpstr>Open Sans</vt:lpstr>
      <vt:lpstr>Segoe UI</vt:lpstr>
      <vt:lpstr>Segoe UI Semibold</vt:lpstr>
      <vt:lpstr>Segoe UI Semilight</vt:lpstr>
      <vt:lpstr>Times New Roman</vt:lpstr>
      <vt:lpstr>Wingdings</vt:lpstr>
      <vt:lpstr>Headlines</vt:lpstr>
      <vt:lpstr>PowerPoint Presentation</vt:lpstr>
      <vt:lpstr>PowerPoint Presentation</vt:lpstr>
      <vt:lpstr>PowerPoint Presentation</vt:lpstr>
      <vt:lpstr>PowerPoint Presentation</vt:lpstr>
      <vt:lpstr> </vt:lpstr>
      <vt:lpstr> Mentoring Outcomes </vt:lpstr>
      <vt:lpstr>KEY DEFINITIONS</vt:lpstr>
      <vt:lpstr>“A mentor is not someone who walks ahead of you to show you how they did it. A mentor walks alongside you to show you what you can do. – Anonymous </vt:lpstr>
      <vt:lpstr>Be Part of Our Mentorship Team</vt:lpstr>
      <vt:lpstr>PowerPoint Presentation</vt:lpstr>
      <vt:lpstr>Mentorship, community &amp; Education Works Hand-in-Hand</vt:lpstr>
      <vt:lpstr>Commitment</vt:lpstr>
      <vt:lpstr>Non-Negotiables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Dunstan</dc:creator>
  <cp:lastModifiedBy>Antoinette Dunstan</cp:lastModifiedBy>
  <cp:revision>138</cp:revision>
  <dcterms:created xsi:type="dcterms:W3CDTF">2020-10-04T12:23:21Z</dcterms:created>
  <dcterms:modified xsi:type="dcterms:W3CDTF">2023-07-01T03:36:36Z</dcterms:modified>
</cp:coreProperties>
</file>